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57" r:id="rId3"/>
    <p:sldId id="258" r:id="rId4"/>
    <p:sldId id="259" r:id="rId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15"/>
    <p:restoredTop sz="94783"/>
  </p:normalViewPr>
  <p:slideViewPr>
    <p:cSldViewPr snapToGrid="0" snapToObjects="1">
      <p:cViewPr varScale="1">
        <p:scale>
          <a:sx n="74" d="100"/>
          <a:sy n="74" d="100"/>
        </p:scale>
        <p:origin x="200" y="1200"/>
      </p:cViewPr>
      <p:guideLst/>
    </p:cSldViewPr>
  </p:slideViewPr>
  <p:notesTextViewPr>
    <p:cViewPr>
      <p:scale>
        <a:sx n="1" d="1"/>
        <a:sy n="1" d="1"/>
      </p:scale>
      <p:origin x="0" y="0"/>
    </p:cViewPr>
  </p:notesTextViewPr>
  <p:notesViewPr>
    <p:cSldViewPr snapToGrid="0" snapToObjects="1">
      <p:cViewPr varScale="1">
        <p:scale>
          <a:sx n="87" d="100"/>
          <a:sy n="87" d="100"/>
        </p:scale>
        <p:origin x="333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37B0AA1-9FCF-3540-ACB6-DD6A4B6B34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28996FFE-2261-C94B-9BA0-2F2701185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F71E8-D3B5-E647-8E5B-C869FBD171D0}" type="datetimeFigureOut">
              <a:rPr lang="en-GB" smtClean="0"/>
              <a:t>15/10/2021</a:t>
            </a:fld>
            <a:endParaRPr lang="en-GB"/>
          </a:p>
        </p:txBody>
      </p:sp>
      <p:sp>
        <p:nvSpPr>
          <p:cNvPr id="4" name="Marcador de pie de página 3">
            <a:extLst>
              <a:ext uri="{FF2B5EF4-FFF2-40B4-BE49-F238E27FC236}">
                <a16:creationId xmlns:a16="http://schemas.microsoft.com/office/drawing/2014/main" id="{6ED0AA6E-559E-DB4C-8D38-CCF260365C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BF47FDC5-FD1B-A946-8179-57EA6800AF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B2829-EBC6-504A-8340-1B245593466D}" type="slidenum">
              <a:rPr lang="en-GB" smtClean="0"/>
              <a:t>‹#›</a:t>
            </a:fld>
            <a:endParaRPr lang="en-GB"/>
          </a:p>
        </p:txBody>
      </p:sp>
    </p:spTree>
    <p:extLst>
      <p:ext uri="{BB962C8B-B14F-4D97-AF65-F5344CB8AC3E}">
        <p14:creationId xmlns:p14="http://schemas.microsoft.com/office/powerpoint/2010/main" val="27669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CF8EE-0041-B343-95CB-829D95792189}" type="datetimeFigureOut">
              <a:rPr lang="en-GB" smtClean="0"/>
              <a:t>15/10/2021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65E76-DBD4-2B4A-B4E3-79E8C208948B}" type="slidenum">
              <a:rPr lang="en-GB" smtClean="0"/>
              <a:t>‹#›</a:t>
            </a:fld>
            <a:endParaRPr lang="en-GB"/>
          </a:p>
        </p:txBody>
      </p:sp>
    </p:spTree>
    <p:extLst>
      <p:ext uri="{BB962C8B-B14F-4D97-AF65-F5344CB8AC3E}">
        <p14:creationId xmlns:p14="http://schemas.microsoft.com/office/powerpoint/2010/main" val="18649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8328-B90E-2B49-9D91-B1C898A62CC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165EEFE9-8239-F24B-8758-662E3EF7E77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4E0A7CB2-6984-784F-BEB8-586F918ECFBC}"/>
              </a:ext>
            </a:extLst>
          </p:cNvPr>
          <p:cNvSpPr>
            <a:spLocks noGrp="1"/>
          </p:cNvSpPr>
          <p:nvPr>
            <p:ph type="dt" sz="half" idx="10"/>
          </p:nvPr>
        </p:nvSpPr>
        <p:spPr>
          <a:xfrm>
            <a:off x="838200" y="6356350"/>
            <a:ext cx="2743200" cy="365125"/>
          </a:xfrm>
          <a:prstGeom prst="rect">
            <a:avLst/>
          </a:prstGeom>
        </p:spPr>
        <p:txBody>
          <a:bodyPr/>
          <a:lstStyle/>
          <a:p>
            <a:fld id="{3F131352-1177-AB4E-BE3E-B8BCA848A92E}" type="datetimeFigureOut">
              <a:rPr lang="en-GB" smtClean="0"/>
              <a:t>15/10/2021</a:t>
            </a:fld>
            <a:endParaRPr lang="en-GB"/>
          </a:p>
        </p:txBody>
      </p:sp>
      <p:sp>
        <p:nvSpPr>
          <p:cNvPr id="5" name="Marcador de pie de página 4">
            <a:extLst>
              <a:ext uri="{FF2B5EF4-FFF2-40B4-BE49-F238E27FC236}">
                <a16:creationId xmlns:a16="http://schemas.microsoft.com/office/drawing/2014/main" id="{78EBB6EA-967D-FE4A-BF6A-DD150758AD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Marcador de número de diapositiva 5">
            <a:extLst>
              <a:ext uri="{FF2B5EF4-FFF2-40B4-BE49-F238E27FC236}">
                <a16:creationId xmlns:a16="http://schemas.microsoft.com/office/drawing/2014/main" id="{7C4AAFAE-AC24-9442-9109-05629609904D}"/>
              </a:ext>
            </a:extLst>
          </p:cNvPr>
          <p:cNvSpPr>
            <a:spLocks noGrp="1"/>
          </p:cNvSpPr>
          <p:nvPr>
            <p:ph type="sldNum" sz="quarter" idx="12"/>
          </p:nvPr>
        </p:nvSpPr>
        <p:spPr>
          <a:xfrm>
            <a:off x="8610600" y="6356350"/>
            <a:ext cx="2743200" cy="365125"/>
          </a:xfrm>
          <a:prstGeom prst="rect">
            <a:avLst/>
          </a:prstGeom>
        </p:spPr>
        <p:txBody>
          <a:bodyPr/>
          <a:lstStyle/>
          <a:p>
            <a:fld id="{EF136062-99C4-CE45-BCEF-E629512FD0D1}" type="slidenum">
              <a:rPr lang="en-GB" smtClean="0"/>
              <a:t>‹#›</a:t>
            </a:fld>
            <a:endParaRPr lang="en-GB"/>
          </a:p>
        </p:txBody>
      </p:sp>
    </p:spTree>
    <p:extLst>
      <p:ext uri="{BB962C8B-B14F-4D97-AF65-F5344CB8AC3E}">
        <p14:creationId xmlns:p14="http://schemas.microsoft.com/office/powerpoint/2010/main" val="1326701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FDC2C7AF-E913-5C44-A981-93EB061E4CDE}"/>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192000" cy="529727"/>
          </a:xfrm>
          <a:prstGeom prst="rect">
            <a:avLst/>
          </a:prstGeom>
          <a:solidFill>
            <a:schemeClr val="bg1"/>
          </a:solidFill>
        </p:spPr>
      </p:pic>
      <p:pic>
        <p:nvPicPr>
          <p:cNvPr id="12" name="Imagen 11">
            <a:extLst>
              <a:ext uri="{FF2B5EF4-FFF2-40B4-BE49-F238E27FC236}">
                <a16:creationId xmlns:a16="http://schemas.microsoft.com/office/drawing/2014/main" id="{377B7A1B-EAB2-EE42-91BE-276BC2CAB49B}"/>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62245" y="5790753"/>
            <a:ext cx="939165" cy="946150"/>
          </a:xfrm>
          <a:prstGeom prst="rect">
            <a:avLst/>
          </a:prstGeom>
          <a:noFill/>
        </p:spPr>
      </p:pic>
    </p:spTree>
    <p:extLst>
      <p:ext uri="{BB962C8B-B14F-4D97-AF65-F5344CB8AC3E}">
        <p14:creationId xmlns:p14="http://schemas.microsoft.com/office/powerpoint/2010/main" val="11901153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n.wikipedia.org/wiki/Brainstormin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hyperlink" Target="https://brainfuel.nl/en/methods/apples-and-oranges/"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hyperlink" Target="https://brainfuel.nl/en/methods/association-chai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hyperlink" Target="https://brainfuel.nl/en/methods/brainwritin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Brainstorming - K</a:t>
            </a:r>
            <a:r>
              <a:rPr lang="el-GR" b="1" dirty="0" err="1">
                <a:solidFill>
                  <a:schemeClr val="bg1"/>
                </a:solidFill>
              </a:rPr>
              <a:t>αταιγισμός</a:t>
            </a:r>
            <a:r>
              <a:rPr lang="el-GR" b="1" dirty="0">
                <a:solidFill>
                  <a:schemeClr val="bg1"/>
                </a:solidFill>
              </a:rPr>
              <a:t> ιδεών</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4347713" y="88446"/>
            <a:ext cx="7844288"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76200" y="777439"/>
            <a:ext cx="11969262" cy="3416320"/>
          </a:xfrm>
          <a:prstGeom prst="rect">
            <a:avLst/>
          </a:prstGeom>
        </p:spPr>
        <p:txBody>
          <a:bodyPr wrap="square">
            <a:spAutoFit/>
          </a:bodyPr>
          <a:lstStyle/>
          <a:p>
            <a:r>
              <a:rPr lang="el-GR" b="1" dirty="0"/>
              <a:t>Δημιουργία ιδεών με μια ομάδα</a:t>
            </a:r>
          </a:p>
          <a:p>
            <a:r>
              <a:rPr lang="el-GR" dirty="0"/>
              <a:t>Ο καταιγισμός ιδεών είναι μια τεχνική ομαδικής δημιουργικότητας, με την οποία καταβάλλονται προσπάθειες για να βρεθεί ένα συμπέρασμα για ένα συγκεκριμένο πρόβλημα, συγκεντρώνοντας μια λίστα ιδεών που συνεισφέρουν αυθόρμητα τα μέλη της.</a:t>
            </a:r>
          </a:p>
          <a:p>
            <a:endParaRPr lang="el-GR" dirty="0"/>
          </a:p>
          <a:p>
            <a:r>
              <a:rPr lang="el-GR" dirty="0"/>
              <a:t>Με άλλα λόγια, ο καταιγισμός ιδεών είναι μια κατάσταση όπου μια ομάδα ανθρώπων συναντιούνται για να δημιουργήσουν νέες ιδέες και λύσεις γύρω από ένα συγκεκριμένο τομέα ενδιαφέροντος, αφαιρώντας τις αναστολές. Οι άνθρωποι είναι σε θέση να σκέφτονται πιο ελεύθερα και να προτείνουν όσο το δυνατόν περισσότερες αυθόρμητες νέες ιδέες. Όλες οι ιδέες σημειώνονται χωρίς κριτική και μετά τη συνεδρία του καταιγισμού ιδεών</a:t>
            </a:r>
            <a:r>
              <a:rPr lang="en-US" dirty="0"/>
              <a:t> </a:t>
            </a:r>
            <a:r>
              <a:rPr lang="el-GR" dirty="0"/>
              <a:t>οι ιδέες αξιολογούνται.</a:t>
            </a:r>
          </a:p>
          <a:p>
            <a:endParaRPr lang="el-GR" dirty="0"/>
          </a:p>
          <a:p>
            <a:r>
              <a:rPr lang="el-GR" dirty="0"/>
              <a:t>Ο καταιγισμός ιδεών μπορεί να ανοίξει νέους δρόμους όταν εργάζεστε με νέες ομάδες (άσκηση μήλων και πορτοκαλιών). Μια δημοφιλής μέθοδος είναι η χρήση μιας στοίβας καρτών, π.χ. το κατάστρωμα </a:t>
            </a:r>
            <a:r>
              <a:rPr lang="en-US" dirty="0" err="1"/>
              <a:t>Brainfuel</a:t>
            </a:r>
            <a:r>
              <a:rPr lang="en-US" dirty="0"/>
              <a:t> (https://</a:t>
            </a:r>
            <a:r>
              <a:rPr lang="en-US" dirty="0" err="1"/>
              <a:t>brainfuel.nl</a:t>
            </a:r>
            <a:r>
              <a:rPr lang="en-US" dirty="0"/>
              <a:t>).</a:t>
            </a:r>
            <a:endParaRPr lang="es-ES" dirty="0"/>
          </a:p>
        </p:txBody>
      </p:sp>
      <p:sp>
        <p:nvSpPr>
          <p:cNvPr id="5" name="Rectángulo 4">
            <a:extLst>
              <a:ext uri="{FF2B5EF4-FFF2-40B4-BE49-F238E27FC236}">
                <a16:creationId xmlns:a16="http://schemas.microsoft.com/office/drawing/2014/main" id="{8BDDF7EC-BC6F-E242-BC69-C572876F190E}"/>
              </a:ext>
            </a:extLst>
          </p:cNvPr>
          <p:cNvSpPr/>
          <p:nvPr/>
        </p:nvSpPr>
        <p:spPr>
          <a:xfrm>
            <a:off x="468924" y="5025329"/>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https://en.wikipedia.org/wiki/Brainstorming</a:t>
            </a:r>
            <a:endParaRPr lang="en-GB" dirty="0"/>
          </a:p>
          <a:p>
            <a:endParaRPr lang="en-GB" dirty="0"/>
          </a:p>
        </p:txBody>
      </p:sp>
    </p:spTree>
    <p:extLst>
      <p:ext uri="{BB962C8B-B14F-4D97-AF65-F5344CB8AC3E}">
        <p14:creationId xmlns:p14="http://schemas.microsoft.com/office/powerpoint/2010/main" val="156242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Brainstorming - K</a:t>
            </a:r>
            <a:r>
              <a:rPr lang="el-GR" b="1" dirty="0" err="1">
                <a:solidFill>
                  <a:schemeClr val="bg1"/>
                </a:solidFill>
              </a:rPr>
              <a:t>αταιγισμός</a:t>
            </a:r>
            <a:r>
              <a:rPr lang="el-GR" b="1" dirty="0">
                <a:solidFill>
                  <a:schemeClr val="bg1"/>
                </a:solidFill>
              </a:rPr>
              <a:t> ιδεών</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4363453" y="88446"/>
            <a:ext cx="7828548"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3139321"/>
          </a:xfrm>
          <a:prstGeom prst="rect">
            <a:avLst/>
          </a:prstGeom>
        </p:spPr>
        <p:txBody>
          <a:bodyPr wrap="square">
            <a:spAutoFit/>
          </a:bodyPr>
          <a:lstStyle/>
          <a:p>
            <a:r>
              <a:rPr lang="el-GR" b="1" dirty="0"/>
              <a:t>Μήλα και πορτοκάλια</a:t>
            </a:r>
          </a:p>
          <a:p>
            <a:r>
              <a:rPr lang="el-GR" dirty="0"/>
              <a:t>Αφήστε κάθε συμμετέχοντα να τραβήξει μια κάρτα από το κατάστρωμα. Ζητήστε τους να σκεφτούν ένα χαρακτηριστικό που έχουν κοινό με την εν λόγω κάρτα. Αφήστε τον καθένα να συστηθεί σύμφωνα με το κοινό που έχει με την κάρτα και ζητήστε του ένα παράδειγμα. Αυτή η άσκηση βοηθά στη δημιουργία ασυνήθιστων συσχετισμών που προθερμαίνουν τον εγκέφαλο για τον Καταιγισμό ιδεών</a:t>
            </a:r>
            <a:r>
              <a:rPr lang="en-IE" dirty="0"/>
              <a:t>. </a:t>
            </a:r>
            <a:r>
              <a:rPr lang="el-GR" dirty="0"/>
              <a:t>Μπόνους: θα σας δώσει μερικές εκπληκτικές ιδέες για άλλους συμμετέχοντες που δεν μπορείτε να λάβετε όταν ζητάτε μόνο το όνομα και το επάγγελμά τους.</a:t>
            </a:r>
          </a:p>
          <a:p>
            <a:endParaRPr lang="el-GR" b="1" dirty="0"/>
          </a:p>
          <a:p>
            <a:r>
              <a:rPr lang="el-GR" b="1" dirty="0"/>
              <a:t>Παράδειγμα</a:t>
            </a:r>
          </a:p>
          <a:p>
            <a:r>
              <a:rPr lang="el-GR" dirty="0"/>
              <a:t>Ο Χάρι τραβάει ένα χαρτί του «Νέλσον Μαντέλα». Παρουσιάζει τον εαυτό του: Γεια σας, με λένε Χάρι και είμαι φοιτητής στο </a:t>
            </a:r>
            <a:r>
              <a:rPr lang="en-US" dirty="0"/>
              <a:t>Hogwarts</a:t>
            </a:r>
            <a:r>
              <a:rPr lang="el-GR" dirty="0"/>
              <a:t>. Ακριβώς όπως ο Μαντέλα, θέλω να κάνω το σωστό και να κάνω τον κόσμο καλύτερο. Αυτός είναι ο λόγος που έσωσα όλους σε αυτό το σχολείο πολλές φορές.</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468924" y="5025329"/>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Περαιτέρω ανάγνωση:</a:t>
            </a:r>
          </a:p>
          <a:p>
            <a:r>
              <a:rPr lang="en-GB" dirty="0">
                <a:hlinkClick r:id="rId2"/>
              </a:rPr>
              <a:t>https://brainfuel.nl/en/methods/apples-and-oranges/</a:t>
            </a:r>
            <a:endParaRPr lang="en-GB" dirty="0"/>
          </a:p>
          <a:p>
            <a:endParaRPr lang="en-GB" dirty="0"/>
          </a:p>
        </p:txBody>
      </p:sp>
      <p:pic>
        <p:nvPicPr>
          <p:cNvPr id="2" name="Picture 1">
            <a:extLst>
              <a:ext uri="{FF2B5EF4-FFF2-40B4-BE49-F238E27FC236}">
                <a16:creationId xmlns:a16="http://schemas.microsoft.com/office/drawing/2014/main" id="{191F4BDD-3289-6348-9B9C-72EC12E4C957}"/>
              </a:ext>
            </a:extLst>
          </p:cNvPr>
          <p:cNvPicPr>
            <a:picLocks noChangeAspect="1"/>
          </p:cNvPicPr>
          <p:nvPr/>
        </p:nvPicPr>
        <p:blipFill>
          <a:blip r:embed="rId3"/>
          <a:stretch>
            <a:fillRect/>
          </a:stretch>
        </p:blipFill>
        <p:spPr>
          <a:xfrm>
            <a:off x="7936524" y="4043659"/>
            <a:ext cx="2286000" cy="1905000"/>
          </a:xfrm>
          <a:prstGeom prst="rect">
            <a:avLst/>
          </a:prstGeom>
        </p:spPr>
      </p:pic>
    </p:spTree>
    <p:extLst>
      <p:ext uri="{BB962C8B-B14F-4D97-AF65-F5344CB8AC3E}">
        <p14:creationId xmlns:p14="http://schemas.microsoft.com/office/powerpoint/2010/main" val="691122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Brainstorming - K</a:t>
            </a:r>
            <a:r>
              <a:rPr lang="el-GR" b="1" dirty="0" err="1">
                <a:solidFill>
                  <a:schemeClr val="bg1"/>
                </a:solidFill>
              </a:rPr>
              <a:t>αταιγισμός</a:t>
            </a:r>
            <a:r>
              <a:rPr lang="el-GR" b="1" dirty="0">
                <a:solidFill>
                  <a:schemeClr val="bg1"/>
                </a:solidFill>
              </a:rPr>
              <a:t> ιδεών</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4283242" y="88446"/>
            <a:ext cx="7908759"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2308324"/>
          </a:xfrm>
          <a:prstGeom prst="rect">
            <a:avLst/>
          </a:prstGeom>
        </p:spPr>
        <p:txBody>
          <a:bodyPr wrap="square">
            <a:spAutoFit/>
          </a:bodyPr>
          <a:lstStyle/>
          <a:p>
            <a:r>
              <a:rPr lang="el-GR" b="1" dirty="0"/>
              <a:t>Αλυσίδα Συσχετισμού</a:t>
            </a:r>
          </a:p>
          <a:p>
            <a:r>
              <a:rPr lang="el-GR" dirty="0"/>
              <a:t>Σχεδιάστε μια τυχαία κάρτα και βεβαιωθείτε ότι όλοι μπορούν να την δουν. Ρωτήστε την ομάδα: "Πως μπορείτε να συσχετίσετε τον εαυτό σας με αυτήν την κάρτα;" Όλοι γράφουν τον πρώτο τους συσχετισμός και συνεχίζουν να γράφουν κι άλλους, έτσι θα έχετε μια αλυσίδα συσχετίσεων.</a:t>
            </a:r>
          </a:p>
          <a:p>
            <a:endParaRPr lang="el-GR" b="1" dirty="0"/>
          </a:p>
          <a:p>
            <a:r>
              <a:rPr lang="el-GR" b="1" dirty="0"/>
              <a:t>Παράδειγμα</a:t>
            </a:r>
          </a:p>
          <a:p>
            <a:r>
              <a:rPr lang="el-GR" dirty="0"/>
              <a:t>Ας υποθέσουμε ότι η κάρτα που παίρνετε είναι η κάρτα του θησαυρού. Τι σας κάνει να σκέφτεστε αυτό; Αυτή θα μπορούσε να είναι η αλυσίδα σύνδεσής σας: θησαυρός -&gt; πειρατής -&gt; παπαγάλος -&gt; ζωολογικός κήπος -&gt; τίγρης -&gt; και ούτω καθεξής!</a:t>
            </a:r>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468924" y="5025329"/>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Περαιτέρω ανάγνωση:</a:t>
            </a:r>
          </a:p>
          <a:p>
            <a:r>
              <a:rPr lang="en-GB" dirty="0">
                <a:hlinkClick r:id="rId2"/>
              </a:rPr>
              <a:t>https://brainfuel.nl/en/methods/association-chain/</a:t>
            </a:r>
            <a:endParaRPr lang="en-GB" dirty="0"/>
          </a:p>
          <a:p>
            <a:endParaRPr lang="en-GB" dirty="0"/>
          </a:p>
        </p:txBody>
      </p:sp>
      <p:pic>
        <p:nvPicPr>
          <p:cNvPr id="2" name="Picture 1">
            <a:extLst>
              <a:ext uri="{FF2B5EF4-FFF2-40B4-BE49-F238E27FC236}">
                <a16:creationId xmlns:a16="http://schemas.microsoft.com/office/drawing/2014/main" id="{5E2504CE-83E3-2E4E-95C2-92FFAC1AC179}"/>
              </a:ext>
            </a:extLst>
          </p:cNvPr>
          <p:cNvPicPr>
            <a:picLocks noChangeAspect="1"/>
          </p:cNvPicPr>
          <p:nvPr/>
        </p:nvPicPr>
        <p:blipFill>
          <a:blip r:embed="rId3"/>
          <a:stretch>
            <a:fillRect/>
          </a:stretch>
        </p:blipFill>
        <p:spPr>
          <a:xfrm>
            <a:off x="7842250" y="3429000"/>
            <a:ext cx="1892300" cy="1905000"/>
          </a:xfrm>
          <a:prstGeom prst="rect">
            <a:avLst/>
          </a:prstGeom>
        </p:spPr>
      </p:pic>
    </p:spTree>
    <p:extLst>
      <p:ext uri="{BB962C8B-B14F-4D97-AF65-F5344CB8AC3E}">
        <p14:creationId xmlns:p14="http://schemas.microsoft.com/office/powerpoint/2010/main" val="3489975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a:solidFill>
                  <a:schemeClr val="bg1"/>
                </a:solidFill>
              </a:rPr>
              <a:t>Brainstorming - K</a:t>
            </a:r>
            <a:r>
              <a:rPr lang="el-GR" b="1" dirty="0" err="1">
                <a:solidFill>
                  <a:schemeClr val="bg1"/>
                </a:solidFill>
              </a:rPr>
              <a:t>αταιγισμός</a:t>
            </a:r>
            <a:r>
              <a:rPr lang="el-GR" b="1" dirty="0">
                <a:solidFill>
                  <a:schemeClr val="bg1"/>
                </a:solidFill>
              </a:rPr>
              <a:t> ιδεών</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4203032" y="88446"/>
            <a:ext cx="7988969"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5078313"/>
          </a:xfrm>
          <a:prstGeom prst="rect">
            <a:avLst/>
          </a:prstGeom>
        </p:spPr>
        <p:txBody>
          <a:bodyPr wrap="square">
            <a:spAutoFit/>
          </a:bodyPr>
          <a:lstStyle/>
          <a:p>
            <a:r>
              <a:rPr lang="en-US" b="1" dirty="0"/>
              <a:t>Brainwriting</a:t>
            </a:r>
            <a:r>
              <a:rPr lang="el-GR" b="1" dirty="0"/>
              <a:t> </a:t>
            </a:r>
          </a:p>
          <a:p>
            <a:r>
              <a:rPr lang="el-GR" dirty="0"/>
              <a:t>Κάθε </a:t>
            </a:r>
            <a:r>
              <a:rPr lang="en-US" dirty="0" err="1"/>
              <a:t>brainstormer</a:t>
            </a:r>
            <a:r>
              <a:rPr lang="en-US" dirty="0"/>
              <a:t> </a:t>
            </a:r>
            <a:r>
              <a:rPr lang="el-GR" dirty="0"/>
              <a:t>αποκτά μια αλυσίδα 5 </a:t>
            </a:r>
            <a:r>
              <a:rPr lang="en-US" dirty="0"/>
              <a:t>post-its (</a:t>
            </a:r>
            <a:r>
              <a:rPr lang="el-GR" dirty="0"/>
              <a:t>κολλώντας ένα </a:t>
            </a:r>
            <a:r>
              <a:rPr lang="en-US" dirty="0"/>
              <a:t>post-it </a:t>
            </a:r>
            <a:r>
              <a:rPr lang="el-GR" dirty="0"/>
              <a:t>στο κάτω μέρος του προηγούμενου </a:t>
            </a:r>
            <a:r>
              <a:rPr lang="en-US" dirty="0"/>
              <a:t>post-it). </a:t>
            </a:r>
            <a:r>
              <a:rPr lang="el-GR" dirty="0"/>
              <a:t>Ορίστε ένα χρονόμετρο και αφήστε κάθε συμμετέχοντα να σημειώσει πέντε λύσεις στο πρόβλημα (μία ιδέα ανά δημοσίευση). Όταν τελειώσει ο χρόνος, αφήστε τους να περάσουν την αλυσίδα του </a:t>
            </a:r>
            <a:r>
              <a:rPr lang="en-US" dirty="0"/>
              <a:t>post-it </a:t>
            </a:r>
            <a:r>
              <a:rPr lang="el-GR" dirty="0"/>
              <a:t>στο άτομο στα δεξιά τους (ή αριστερά, </a:t>
            </a:r>
            <a:r>
              <a:rPr lang="el-GR" dirty="0" err="1"/>
              <a:t>ό</a:t>
            </a:r>
            <a:r>
              <a:rPr lang="el-GR" dirty="0"/>
              <a:t>, τι θέλετε).</a:t>
            </a:r>
          </a:p>
          <a:p>
            <a:r>
              <a:rPr lang="el-GR" dirty="0"/>
              <a:t>Στη συνέχεια αφήστε τους να τραβήξουν όλοι μια κάρτα. Επαναφέρετε το χρονόμετρο και αφήστε τους να προσθέσουν νέες ιδέες στην αλυσίδα εμπνευσμένη από την κάρτα. Επαναλάβετε αυτήν τη διαδικασία μέχρι να πάρουν όλοι την αλυσίδα από την οποία ξεκίνησαν.</a:t>
            </a:r>
          </a:p>
          <a:p>
            <a:r>
              <a:rPr lang="el-GR" dirty="0"/>
              <a:t>Για να κάνετε το </a:t>
            </a:r>
            <a:r>
              <a:rPr lang="en-US" dirty="0"/>
              <a:t>Brainwriting </a:t>
            </a:r>
            <a:r>
              <a:rPr lang="el-GR" dirty="0"/>
              <a:t>ακόμη πιο αποτελεσματικό και λιγότερο χρονοβόρο, μπορείτε να ζητήσετε από τους </a:t>
            </a:r>
            <a:r>
              <a:rPr lang="en-US" dirty="0" err="1"/>
              <a:t>brainstormers</a:t>
            </a:r>
            <a:r>
              <a:rPr lang="en-US" dirty="0"/>
              <a:t> </a:t>
            </a:r>
            <a:r>
              <a:rPr lang="el-GR" dirty="0"/>
              <a:t>να προσθέσουν μόνο μια ιδέα και στη συνέχεια να δώσουν την αλυσίδα στο επόμενο άτομο. Αυτό προσθέτει αυτόματα λίγο ανταγωνισμό, που μπορεί να το κάνει ακόμα πιο διασκεδαστικό.</a:t>
            </a:r>
          </a:p>
          <a:p>
            <a:endParaRPr lang="el-GR" b="1" dirty="0"/>
          </a:p>
          <a:p>
            <a:r>
              <a:rPr lang="el-GR" b="1" dirty="0"/>
              <a:t>Παράδειγμα</a:t>
            </a:r>
          </a:p>
          <a:p>
            <a:r>
              <a:rPr lang="el-GR" dirty="0"/>
              <a:t>Τι γίνεται αν το εστιατόριο σας δεν λειτουργεί καλά και θέλετε να κάνετε κάποιες σκέψεις για να βρείτε μια λύση;</a:t>
            </a:r>
          </a:p>
          <a:p>
            <a:r>
              <a:rPr lang="el-GR" dirty="0"/>
              <a:t>Χάρη στην κάρτα της κλειδαρότρυπας (</a:t>
            </a:r>
            <a:r>
              <a:rPr lang="en-US" dirty="0"/>
              <a:t>keyhole card</a:t>
            </a:r>
            <a:r>
              <a:rPr lang="el-GR" dirty="0"/>
              <a:t>) γράφετε «πρέπει να κάνουμε το εστιατόριο μας μυστηριώδες» σε ένα </a:t>
            </a:r>
            <a:r>
              <a:rPr lang="en-US" dirty="0"/>
              <a:t>post-it. </a:t>
            </a:r>
            <a:r>
              <a:rPr lang="el-GR" dirty="0"/>
              <a:t>Το άτομο με το δικαίωμα σας προσθέτει - με πιστώσεις στην κάρτα ΄στοιχειωμένο σπίτι΄(</a:t>
            </a:r>
            <a:r>
              <a:rPr lang="en-US" dirty="0"/>
              <a:t>haunted house card</a:t>
            </a:r>
            <a:r>
              <a:rPr lang="el-GR" dirty="0"/>
              <a:t>) - «συναρπαστικές θεματικές βραδιές σαν παιχνίδι μυστηρίου δολοφονίας!» Και ακόμη πιο δεξιά:</a:t>
            </a:r>
          </a:p>
          <a:p>
            <a:r>
              <a:rPr lang="el-GR" dirty="0"/>
              <a:t>«Οργανώστε ένα δείπνο σε μια μυστική τοποθεσία.» Βλέπετε; Άλλοι άνθρωποι μπορούν να βελτιώσουν την ιδέα σας ή τουλάχιστον μπορούν να σκεφτούν μερικές διαφορετικές ιδέες!</a:t>
            </a:r>
            <a:endParaRPr lang="en-US" dirty="0"/>
          </a:p>
        </p:txBody>
      </p:sp>
      <p:sp>
        <p:nvSpPr>
          <p:cNvPr id="5" name="Rectángulo 4">
            <a:extLst>
              <a:ext uri="{FF2B5EF4-FFF2-40B4-BE49-F238E27FC236}">
                <a16:creationId xmlns:a16="http://schemas.microsoft.com/office/drawing/2014/main" id="{8BDDF7EC-BC6F-E242-BC69-C572876F190E}"/>
              </a:ext>
            </a:extLst>
          </p:cNvPr>
          <p:cNvSpPr/>
          <p:nvPr/>
        </p:nvSpPr>
        <p:spPr>
          <a:xfrm>
            <a:off x="123092" y="5874352"/>
            <a:ext cx="8100646"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Περαιτέρω ανάγνωση:</a:t>
            </a:r>
          </a:p>
          <a:p>
            <a:r>
              <a:rPr lang="en-GB" dirty="0">
                <a:hlinkClick r:id="rId2"/>
              </a:rPr>
              <a:t>https://brainfuel.nl/en/methods/brainwriting/</a:t>
            </a:r>
            <a:endParaRPr lang="en-GB" dirty="0"/>
          </a:p>
          <a:p>
            <a:endParaRPr lang="en-GB" dirty="0"/>
          </a:p>
        </p:txBody>
      </p:sp>
      <p:pic>
        <p:nvPicPr>
          <p:cNvPr id="4" name="Picture 3">
            <a:extLst>
              <a:ext uri="{FF2B5EF4-FFF2-40B4-BE49-F238E27FC236}">
                <a16:creationId xmlns:a16="http://schemas.microsoft.com/office/drawing/2014/main" id="{99BD4906-B5C6-184B-AD6D-89376197BC8F}"/>
              </a:ext>
            </a:extLst>
          </p:cNvPr>
          <p:cNvPicPr>
            <a:picLocks noChangeAspect="1"/>
          </p:cNvPicPr>
          <p:nvPr/>
        </p:nvPicPr>
        <p:blipFill>
          <a:blip r:embed="rId3"/>
          <a:stretch>
            <a:fillRect/>
          </a:stretch>
        </p:blipFill>
        <p:spPr>
          <a:xfrm>
            <a:off x="8365279" y="5419651"/>
            <a:ext cx="1396405" cy="1378031"/>
          </a:xfrm>
          <a:prstGeom prst="rect">
            <a:avLst/>
          </a:prstGeom>
        </p:spPr>
      </p:pic>
    </p:spTree>
    <p:extLst>
      <p:ext uri="{BB962C8B-B14F-4D97-AF65-F5344CB8AC3E}">
        <p14:creationId xmlns:p14="http://schemas.microsoft.com/office/powerpoint/2010/main" val="19854697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1354</TotalTime>
  <Words>782</Words>
  <Application>Microsoft Macintosh PowerPoint</Application>
  <PresentationFormat>Widescreen</PresentationFormat>
  <Paragraphs>41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Tema de Office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MVL</dc:creator>
  <cp:lastModifiedBy>Marilya Charalambides</cp:lastModifiedBy>
  <cp:revision>18</cp:revision>
  <dcterms:created xsi:type="dcterms:W3CDTF">2021-03-02T12:10:09Z</dcterms:created>
  <dcterms:modified xsi:type="dcterms:W3CDTF">2021-10-16T06:50:53Z</dcterms:modified>
</cp:coreProperties>
</file>