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handoutMasterIdLst>
    <p:handoutMasterId r:id="rId7"/>
  </p:handoutMasterIdLst>
  <p:sldIdLst>
    <p:sldId id="256" r:id="rId2"/>
    <p:sldId id="257" r:id="rId3"/>
    <p:sldId id="258" r:id="rId4"/>
    <p:sldId id="259" r:id="rId5"/>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1915"/>
    <p:restoredTop sz="94740"/>
  </p:normalViewPr>
  <p:slideViewPr>
    <p:cSldViewPr snapToGrid="0" snapToObjects="1">
      <p:cViewPr varScale="1">
        <p:scale>
          <a:sx n="69" d="100"/>
          <a:sy n="69" d="100"/>
        </p:scale>
        <p:origin x="208" y="1320"/>
      </p:cViewPr>
      <p:guideLst/>
    </p:cSldViewPr>
  </p:slideViewPr>
  <p:notesTextViewPr>
    <p:cViewPr>
      <p:scale>
        <a:sx n="1" d="1"/>
        <a:sy n="1" d="1"/>
      </p:scale>
      <p:origin x="0" y="0"/>
    </p:cViewPr>
  </p:notesTextViewPr>
  <p:notesViewPr>
    <p:cSldViewPr snapToGrid="0" snapToObjects="1">
      <p:cViewPr varScale="1">
        <p:scale>
          <a:sx n="87" d="100"/>
          <a:sy n="87" d="100"/>
        </p:scale>
        <p:origin x="3336"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37B0AA1-9FCF-3540-ACB6-DD6A4B6B34A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28996FFE-2261-C94B-9BA0-2F2701185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D6F71E8-D3B5-E647-8E5B-C869FBD171D0}" type="datetimeFigureOut">
              <a:rPr lang="en-GB" smtClean="0"/>
              <a:t>15/10/2021</a:t>
            </a:fld>
            <a:endParaRPr lang="en-GB"/>
          </a:p>
        </p:txBody>
      </p:sp>
      <p:sp>
        <p:nvSpPr>
          <p:cNvPr id="4" name="Marcador de pie de página 3">
            <a:extLst>
              <a:ext uri="{FF2B5EF4-FFF2-40B4-BE49-F238E27FC236}">
                <a16:creationId xmlns:a16="http://schemas.microsoft.com/office/drawing/2014/main" id="{6ED0AA6E-559E-DB4C-8D38-CCF260365C3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BF47FDC5-FD1B-A946-8179-57EA6800AF4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40B2829-EBC6-504A-8340-1B245593466D}" type="slidenum">
              <a:rPr lang="en-GB" smtClean="0"/>
              <a:t>‹#›</a:t>
            </a:fld>
            <a:endParaRPr lang="en-GB"/>
          </a:p>
        </p:txBody>
      </p:sp>
    </p:spTree>
    <p:extLst>
      <p:ext uri="{BB962C8B-B14F-4D97-AF65-F5344CB8AC3E}">
        <p14:creationId xmlns:p14="http://schemas.microsoft.com/office/powerpoint/2010/main" val="276697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2CF8EE-0041-B343-95CB-829D95792189}" type="datetimeFigureOut">
              <a:rPr lang="en-GB" smtClean="0"/>
              <a:t>15/10/2021</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365E76-DBD4-2B4A-B4E3-79E8C208948B}" type="slidenum">
              <a:rPr lang="en-GB" smtClean="0"/>
              <a:t>‹#›</a:t>
            </a:fld>
            <a:endParaRPr lang="en-GB"/>
          </a:p>
        </p:txBody>
      </p:sp>
    </p:spTree>
    <p:extLst>
      <p:ext uri="{BB962C8B-B14F-4D97-AF65-F5344CB8AC3E}">
        <p14:creationId xmlns:p14="http://schemas.microsoft.com/office/powerpoint/2010/main" val="186498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1365E76-DBD4-2B4A-B4E3-79E8C208948B}" type="slidenum">
              <a:rPr lang="en-GB" smtClean="0"/>
              <a:t>2</a:t>
            </a:fld>
            <a:endParaRPr lang="en-GB"/>
          </a:p>
        </p:txBody>
      </p:sp>
    </p:spTree>
    <p:extLst>
      <p:ext uri="{BB962C8B-B14F-4D97-AF65-F5344CB8AC3E}">
        <p14:creationId xmlns:p14="http://schemas.microsoft.com/office/powerpoint/2010/main" val="377978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1365E76-DBD4-2B4A-B4E3-79E8C208948B}" type="slidenum">
              <a:rPr lang="en-GB" smtClean="0"/>
              <a:t>3</a:t>
            </a:fld>
            <a:endParaRPr lang="en-GB"/>
          </a:p>
        </p:txBody>
      </p:sp>
    </p:spTree>
    <p:extLst>
      <p:ext uri="{BB962C8B-B14F-4D97-AF65-F5344CB8AC3E}">
        <p14:creationId xmlns:p14="http://schemas.microsoft.com/office/powerpoint/2010/main" val="2647733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1365E76-DBD4-2B4A-B4E3-79E8C208948B}" type="slidenum">
              <a:rPr lang="en-GB" smtClean="0"/>
              <a:t>4</a:t>
            </a:fld>
            <a:endParaRPr lang="en-GB"/>
          </a:p>
        </p:txBody>
      </p:sp>
    </p:spTree>
    <p:extLst>
      <p:ext uri="{BB962C8B-B14F-4D97-AF65-F5344CB8AC3E}">
        <p14:creationId xmlns:p14="http://schemas.microsoft.com/office/powerpoint/2010/main" val="921798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FF8328-B90E-2B49-9D91-B1C898A62CC8}"/>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s-ES"/>
              <a:t>Haga clic para modificar el estilo de título del patrón</a:t>
            </a:r>
            <a:endParaRPr lang="en-GB"/>
          </a:p>
        </p:txBody>
      </p:sp>
      <p:sp>
        <p:nvSpPr>
          <p:cNvPr id="3" name="Subtítulo 2">
            <a:extLst>
              <a:ext uri="{FF2B5EF4-FFF2-40B4-BE49-F238E27FC236}">
                <a16:creationId xmlns:a16="http://schemas.microsoft.com/office/drawing/2014/main" id="{165EEFE9-8239-F24B-8758-662E3EF7E775}"/>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GB"/>
          </a:p>
        </p:txBody>
      </p:sp>
      <p:sp>
        <p:nvSpPr>
          <p:cNvPr id="4" name="Marcador de fecha 3">
            <a:extLst>
              <a:ext uri="{FF2B5EF4-FFF2-40B4-BE49-F238E27FC236}">
                <a16:creationId xmlns:a16="http://schemas.microsoft.com/office/drawing/2014/main" id="{4E0A7CB2-6984-784F-BEB8-586F918ECFBC}"/>
              </a:ext>
            </a:extLst>
          </p:cNvPr>
          <p:cNvSpPr>
            <a:spLocks noGrp="1"/>
          </p:cNvSpPr>
          <p:nvPr>
            <p:ph type="dt" sz="half" idx="10"/>
          </p:nvPr>
        </p:nvSpPr>
        <p:spPr>
          <a:xfrm>
            <a:off x="838200" y="6356350"/>
            <a:ext cx="2743200" cy="365125"/>
          </a:xfrm>
          <a:prstGeom prst="rect">
            <a:avLst/>
          </a:prstGeom>
        </p:spPr>
        <p:txBody>
          <a:bodyPr/>
          <a:lstStyle/>
          <a:p>
            <a:fld id="{3F131352-1177-AB4E-BE3E-B8BCA848A92E}" type="datetimeFigureOut">
              <a:rPr lang="en-GB" smtClean="0"/>
              <a:t>15/10/2021</a:t>
            </a:fld>
            <a:endParaRPr lang="en-GB"/>
          </a:p>
        </p:txBody>
      </p:sp>
      <p:sp>
        <p:nvSpPr>
          <p:cNvPr id="5" name="Marcador de pie de página 4">
            <a:extLst>
              <a:ext uri="{FF2B5EF4-FFF2-40B4-BE49-F238E27FC236}">
                <a16:creationId xmlns:a16="http://schemas.microsoft.com/office/drawing/2014/main" id="{78EBB6EA-967D-FE4A-BF6A-DD150758AD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Marcador de número de diapositiva 5">
            <a:extLst>
              <a:ext uri="{FF2B5EF4-FFF2-40B4-BE49-F238E27FC236}">
                <a16:creationId xmlns:a16="http://schemas.microsoft.com/office/drawing/2014/main" id="{7C4AAFAE-AC24-9442-9109-05629609904D}"/>
              </a:ext>
            </a:extLst>
          </p:cNvPr>
          <p:cNvSpPr>
            <a:spLocks noGrp="1"/>
          </p:cNvSpPr>
          <p:nvPr>
            <p:ph type="sldNum" sz="quarter" idx="12"/>
          </p:nvPr>
        </p:nvSpPr>
        <p:spPr>
          <a:xfrm>
            <a:off x="8610600" y="6356350"/>
            <a:ext cx="2743200" cy="365125"/>
          </a:xfrm>
          <a:prstGeom prst="rect">
            <a:avLst/>
          </a:prstGeom>
        </p:spPr>
        <p:txBody>
          <a:bodyPr/>
          <a:lstStyle/>
          <a:p>
            <a:fld id="{EF136062-99C4-CE45-BCEF-E629512FD0D1}" type="slidenum">
              <a:rPr lang="en-GB" smtClean="0"/>
              <a:t>‹#›</a:t>
            </a:fld>
            <a:endParaRPr lang="en-GB"/>
          </a:p>
        </p:txBody>
      </p:sp>
    </p:spTree>
    <p:extLst>
      <p:ext uri="{BB962C8B-B14F-4D97-AF65-F5344CB8AC3E}">
        <p14:creationId xmlns:p14="http://schemas.microsoft.com/office/powerpoint/2010/main" val="1326701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FDC2C7AF-E913-5C44-A981-93EB061E4CDE}"/>
              </a:ext>
            </a:extLst>
          </p:cNvPr>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12192000" cy="529727"/>
          </a:xfrm>
          <a:prstGeom prst="rect">
            <a:avLst/>
          </a:prstGeom>
          <a:solidFill>
            <a:schemeClr val="bg1"/>
          </a:solidFill>
        </p:spPr>
      </p:pic>
      <p:pic>
        <p:nvPicPr>
          <p:cNvPr id="12" name="Imagen 11">
            <a:extLst>
              <a:ext uri="{FF2B5EF4-FFF2-40B4-BE49-F238E27FC236}">
                <a16:creationId xmlns:a16="http://schemas.microsoft.com/office/drawing/2014/main" id="{377B7A1B-EAB2-EE42-91BE-276BC2CAB49B}"/>
              </a:ext>
            </a:extLst>
          </p:cNvPr>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1162245" y="5790753"/>
            <a:ext cx="939165" cy="946150"/>
          </a:xfrm>
          <a:prstGeom prst="rect">
            <a:avLst/>
          </a:prstGeom>
          <a:noFill/>
        </p:spPr>
      </p:pic>
    </p:spTree>
    <p:extLst>
      <p:ext uri="{BB962C8B-B14F-4D97-AF65-F5344CB8AC3E}">
        <p14:creationId xmlns:p14="http://schemas.microsoft.com/office/powerpoint/2010/main" val="119011534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disruptdesign.co/the-disruptive-design-method" TargetMode="External"/><Relationship Id="rId2" Type="http://schemas.openxmlformats.org/officeDocument/2006/relationships/hyperlink" Target="https://medium.com/disruptive-design/making-change-by-design-the-disruptive-design-method-d38e11aed41" TargetMode="External"/><Relationship Id="rId1" Type="http://schemas.openxmlformats.org/officeDocument/2006/relationships/slideLayout" Target="../slideLayouts/slideLayout1.xml"/><Relationship Id="rId4" Type="http://schemas.openxmlformats.org/officeDocument/2006/relationships/image" Target="../media/image3.tiff"/></Relationships>
</file>

<file path=ppt/slides/_rels/slide2.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l-GR" b="1" dirty="0">
                <a:solidFill>
                  <a:schemeClr val="bg1"/>
                </a:solidFill>
              </a:rPr>
              <a:t>Καινοτομική μέθοδος σχεδιασμού</a:t>
            </a:r>
            <a:endParaRPr lang="en-GB" b="1" dirty="0">
              <a:solidFill>
                <a:schemeClr val="bg1"/>
              </a:solidFill>
            </a:endParaRPr>
          </a:p>
        </p:txBody>
      </p:sp>
      <p:sp>
        <p:nvSpPr>
          <p:cNvPr id="6" name="CuadroTexto 5">
            <a:extLst>
              <a:ext uri="{FF2B5EF4-FFF2-40B4-BE49-F238E27FC236}">
                <a16:creationId xmlns:a16="http://schemas.microsoft.com/office/drawing/2014/main" id="{284037F1-746F-8B44-BEF7-B7A6B5843DE7}"/>
              </a:ext>
            </a:extLst>
          </p:cNvPr>
          <p:cNvSpPr txBox="1"/>
          <p:nvPr/>
        </p:nvSpPr>
        <p:spPr>
          <a:xfrm>
            <a:off x="3799840" y="88446"/>
            <a:ext cx="8392161" cy="369332"/>
          </a:xfrm>
          <a:prstGeom prst="rect">
            <a:avLst/>
          </a:prstGeom>
          <a:noFill/>
        </p:spPr>
        <p:txBody>
          <a:bodyPr wrap="square" rtlCol="0">
            <a:spAutoFit/>
          </a:bodyPr>
          <a:lstStyle/>
          <a:p>
            <a:pPr algn="r"/>
            <a:r>
              <a:rPr lang="el-GR" b="1" dirty="0">
                <a:solidFill>
                  <a:schemeClr val="bg1"/>
                </a:solidFill>
              </a:rPr>
              <a:t>ΔΕΞΙΟΤΗΤΕΣ ΚΑΤΑΣΚΕΥΑΣΤΩΝ: ΣΥΝΔΗΜΙΟΥΡΓΙΑ, ΣΥΝ ΣΧΕΔΙΑΣΜΟΣ, ΣΥΝΕΡΓΑΣΙΑ</a:t>
            </a:r>
            <a:endParaRPr lang="en-GB" b="1" dirty="0">
              <a:solidFill>
                <a:schemeClr val="bg1"/>
              </a:solidFill>
            </a:endParaRP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11174828" cy="3416320"/>
          </a:xfrm>
          <a:prstGeom prst="rect">
            <a:avLst/>
          </a:prstGeom>
        </p:spPr>
        <p:txBody>
          <a:bodyPr wrap="square">
            <a:spAutoFit/>
          </a:bodyPr>
          <a:lstStyle/>
          <a:p>
            <a:r>
              <a:rPr lang="el-GR" dirty="0"/>
              <a:t>Η καινοτομική μέθοδος σχεδίασης (</a:t>
            </a:r>
            <a:r>
              <a:rPr lang="en-US" dirty="0"/>
              <a:t>Disruptive Design Method</a:t>
            </a:r>
            <a:r>
              <a:rPr lang="el-GR" dirty="0"/>
              <a:t>) είναι μια προσέγγιση για την εξερεύνηση, την κατανόηση και την εξέλιξη σύνθετων προβλημάτων σε βιώσιμες λύσεις. Συνδυάζει τη σκέψη των συστημάτων, τις επιστήμες της βιωσιμότητας και τις μεθοδολογίες σχεδιασμού για τη δημιουργία δημιουργικών αλλαγών που αγαπούν τα προβλήματα και είναι σε θέση να βυθιστούν σε πολύπλοκα σύνολα προβλημάτων, να αναπτύξουν ισχυρά αποτελέσματα κοινωνικής καινοτομίας και να διαμορφώσουν ξανά τις επιχειρήσεις προς την Κυκλική Οικονομία.</a:t>
            </a:r>
          </a:p>
          <a:p>
            <a:endParaRPr lang="el-GR" dirty="0"/>
          </a:p>
          <a:p>
            <a:r>
              <a:rPr lang="el-GR" b="1" dirty="0"/>
              <a:t>Η 3-Μέρος Καινοτομική Μέθοδος Σχεδιασμού (</a:t>
            </a:r>
            <a:r>
              <a:rPr lang="en-US" b="1" dirty="0"/>
              <a:t>Disruptive Design Method</a:t>
            </a:r>
            <a:r>
              <a:rPr lang="el-GR" b="1" dirty="0"/>
              <a:t>)</a:t>
            </a:r>
          </a:p>
          <a:p>
            <a:endParaRPr lang="el-GR" dirty="0"/>
          </a:p>
          <a:p>
            <a:r>
              <a:rPr lang="el-GR" dirty="0"/>
              <a:t>Υπάρχουν τρία ξεχωριστά μέρη της εφαρμοσμένης Καινοτομικής Μεθόδου Σχεδιασμού – </a:t>
            </a:r>
            <a:r>
              <a:rPr lang="en-US" dirty="0"/>
              <a:t>Mining</a:t>
            </a:r>
            <a:r>
              <a:rPr lang="el-GR" dirty="0"/>
              <a:t> (Εξόρυξη)</a:t>
            </a:r>
            <a:r>
              <a:rPr lang="en-US" dirty="0"/>
              <a:t>, Landscaping</a:t>
            </a:r>
            <a:r>
              <a:rPr lang="el-GR" dirty="0"/>
              <a:t> (Εξωραϊσμός)</a:t>
            </a:r>
            <a:r>
              <a:rPr lang="en-US" dirty="0"/>
              <a:t>, and Building</a:t>
            </a:r>
            <a:r>
              <a:rPr lang="el-GR" dirty="0"/>
              <a:t> (Δημιουργία) (</a:t>
            </a:r>
            <a:r>
              <a:rPr lang="en-US" dirty="0"/>
              <a:t>MLB) - </a:t>
            </a:r>
            <a:r>
              <a:rPr lang="el-GR" dirty="0"/>
              <a:t>καθένα εφαρμόζεται και ανακυκλώνεται προκειμένου να αποκτήσει </a:t>
            </a:r>
            <a:r>
              <a:rPr lang="el-GR"/>
              <a:t>ένα εκλεπτυσμένο </a:t>
            </a:r>
            <a:r>
              <a:rPr lang="el-GR" dirty="0"/>
              <a:t>αποτέλεσμα μέσω μιας επαναληπτικής διαδικασίας.</a:t>
            </a:r>
            <a:endParaRPr lang="es-ES" dirty="0"/>
          </a:p>
        </p:txBody>
      </p:sp>
      <p:sp>
        <p:nvSpPr>
          <p:cNvPr id="5" name="Rectángulo 4">
            <a:extLst>
              <a:ext uri="{FF2B5EF4-FFF2-40B4-BE49-F238E27FC236}">
                <a16:creationId xmlns:a16="http://schemas.microsoft.com/office/drawing/2014/main" id="{8BDDF7EC-BC6F-E242-BC69-C572876F190E}"/>
              </a:ext>
            </a:extLst>
          </p:cNvPr>
          <p:cNvSpPr/>
          <p:nvPr/>
        </p:nvSpPr>
        <p:spPr>
          <a:xfrm>
            <a:off x="123092" y="5807649"/>
            <a:ext cx="10890348" cy="923330"/>
          </a:xfrm>
          <a:prstGeom prst="rect">
            <a:avLst/>
          </a:prstGeom>
        </p:spPr>
        <p:txBody>
          <a:bodyPr wrap="square">
            <a:spAutoFit/>
          </a:bodyPr>
          <a:lstStyle/>
          <a:p>
            <a:r>
              <a:rPr lang="el-GR" dirty="0">
                <a:latin typeface="Arial" panose="020B0604020202020204" pitchFamily="34" charset="0"/>
                <a:cs typeface="Arial" panose="020B0604020202020204" pitchFamily="34" charset="0"/>
              </a:rPr>
              <a:t>Για περαιτέρω ανάγνωση:</a:t>
            </a:r>
          </a:p>
          <a:p>
            <a:r>
              <a:rPr lang="en-GB" dirty="0">
                <a:hlinkClick r:id="rId2"/>
              </a:rPr>
              <a:t>https://medium.com/disruptive-design/making-change-by-design-the-disruptive-design-method-d38e11aed41</a:t>
            </a:r>
            <a:endParaRPr lang="en-GB" dirty="0"/>
          </a:p>
          <a:p>
            <a:r>
              <a:rPr lang="en-GB" dirty="0">
                <a:hlinkClick r:id="rId3"/>
              </a:rPr>
              <a:t>https://www.disruptdesign.co/the-disruptive-design-method</a:t>
            </a:r>
            <a:endParaRPr lang="en-GB" dirty="0"/>
          </a:p>
        </p:txBody>
      </p:sp>
      <p:pic>
        <p:nvPicPr>
          <p:cNvPr id="10" name="Picture 9">
            <a:extLst>
              <a:ext uri="{FF2B5EF4-FFF2-40B4-BE49-F238E27FC236}">
                <a16:creationId xmlns:a16="http://schemas.microsoft.com/office/drawing/2014/main" id="{8DD7415E-3DD7-A044-BE67-B3800F0C4A64}"/>
              </a:ext>
            </a:extLst>
          </p:cNvPr>
          <p:cNvPicPr>
            <a:picLocks noChangeAspect="1"/>
          </p:cNvPicPr>
          <p:nvPr/>
        </p:nvPicPr>
        <p:blipFill>
          <a:blip r:embed="rId4"/>
          <a:stretch>
            <a:fillRect/>
          </a:stretch>
        </p:blipFill>
        <p:spPr>
          <a:xfrm>
            <a:off x="3269943" y="4181728"/>
            <a:ext cx="5811521" cy="1892895"/>
          </a:xfrm>
          <a:prstGeom prst="rect">
            <a:avLst/>
          </a:prstGeom>
        </p:spPr>
      </p:pic>
    </p:spTree>
    <p:extLst>
      <p:ext uri="{BB962C8B-B14F-4D97-AF65-F5344CB8AC3E}">
        <p14:creationId xmlns:p14="http://schemas.microsoft.com/office/powerpoint/2010/main" val="1562420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l-GR" b="1" dirty="0">
                <a:solidFill>
                  <a:schemeClr val="bg1"/>
                </a:solidFill>
              </a:rPr>
              <a:t>Καινοτομική μέθοδος σχεδιασμού</a:t>
            </a:r>
            <a:endParaRPr lang="en-GB" b="1" dirty="0">
              <a:solidFill>
                <a:schemeClr val="bg1"/>
              </a:solidFill>
            </a:endParaRPr>
          </a:p>
        </p:txBody>
      </p:sp>
      <p:sp>
        <p:nvSpPr>
          <p:cNvPr id="6" name="CuadroTexto 5">
            <a:extLst>
              <a:ext uri="{FF2B5EF4-FFF2-40B4-BE49-F238E27FC236}">
                <a16:creationId xmlns:a16="http://schemas.microsoft.com/office/drawing/2014/main" id="{284037F1-746F-8B44-BEF7-B7A6B5843DE7}"/>
              </a:ext>
            </a:extLst>
          </p:cNvPr>
          <p:cNvSpPr txBox="1"/>
          <p:nvPr/>
        </p:nvSpPr>
        <p:spPr>
          <a:xfrm>
            <a:off x="4419600" y="88446"/>
            <a:ext cx="7772401" cy="369332"/>
          </a:xfrm>
          <a:prstGeom prst="rect">
            <a:avLst/>
          </a:prstGeom>
          <a:noFill/>
        </p:spPr>
        <p:txBody>
          <a:bodyPr wrap="square" rtlCol="0">
            <a:spAutoFit/>
          </a:bodyPr>
          <a:lstStyle/>
          <a:p>
            <a:pPr algn="r"/>
            <a:r>
              <a:rPr lang="el-GR" b="1" dirty="0">
                <a:solidFill>
                  <a:schemeClr val="bg1"/>
                </a:solidFill>
              </a:rPr>
              <a:t>ΔΕΞΙΟΤΗΤΕΣ ΚΑΤΑΣΚΕΥΑΣΤΩΝ: ΣΥΝΔΗΜΙΟΥΡΓΙΑ, ΣΥΝ ΣΧΕΔΙΑΣΜΟΣ, ΣΥΝΕΡΓΑΣΙΑ</a:t>
            </a:r>
            <a:endParaRPr lang="en-GB" b="1" dirty="0">
              <a:solidFill>
                <a:schemeClr val="bg1"/>
              </a:solidFill>
            </a:endParaRP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11969262" cy="646331"/>
          </a:xfrm>
          <a:prstGeom prst="rect">
            <a:avLst/>
          </a:prstGeom>
        </p:spPr>
        <p:txBody>
          <a:bodyPr wrap="square">
            <a:spAutoFit/>
          </a:bodyPr>
          <a:lstStyle/>
          <a:p>
            <a:r>
              <a:rPr lang="el-GR" b="1" dirty="0"/>
              <a:t>Εξόρυξη, Εξωραϊσμός (</a:t>
            </a:r>
            <a:r>
              <a:rPr lang="en-IE" b="1" dirty="0"/>
              <a:t>Mining, Landscaping</a:t>
            </a:r>
            <a:r>
              <a:rPr lang="el-GR" b="1" dirty="0"/>
              <a:t>)</a:t>
            </a:r>
            <a:endParaRPr lang="en-IE" b="1" dirty="0"/>
          </a:p>
          <a:p>
            <a:endParaRPr lang="en-IE" dirty="0"/>
          </a:p>
        </p:txBody>
      </p:sp>
      <p:sp>
        <p:nvSpPr>
          <p:cNvPr id="17" name="Rectángulo 2">
            <a:extLst>
              <a:ext uri="{FF2B5EF4-FFF2-40B4-BE49-F238E27FC236}">
                <a16:creationId xmlns:a16="http://schemas.microsoft.com/office/drawing/2014/main" id="{B5D72F7D-E9C4-104C-ADC0-222039FC2933}"/>
              </a:ext>
            </a:extLst>
          </p:cNvPr>
          <p:cNvSpPr/>
          <p:nvPr/>
        </p:nvSpPr>
        <p:spPr>
          <a:xfrm>
            <a:off x="142435" y="1213901"/>
            <a:ext cx="11174828" cy="923330"/>
          </a:xfrm>
          <a:prstGeom prst="rect">
            <a:avLst/>
          </a:prstGeom>
        </p:spPr>
        <p:txBody>
          <a:bodyPr wrap="square">
            <a:spAutoFit/>
          </a:bodyPr>
          <a:lstStyle/>
          <a:p>
            <a:r>
              <a:rPr lang="el-GR" b="1" dirty="0"/>
              <a:t>Το πρώτο μέρος είναι η Εξόρυξη (</a:t>
            </a:r>
            <a:r>
              <a:rPr lang="en-US" b="1" dirty="0"/>
              <a:t>Mining</a:t>
            </a:r>
            <a:r>
              <a:rPr lang="el-GR" b="1" dirty="0"/>
              <a:t>)</a:t>
            </a:r>
            <a:r>
              <a:rPr lang="en-US" dirty="0"/>
              <a:t>, </a:t>
            </a:r>
            <a:r>
              <a:rPr lang="el-GR" dirty="0"/>
              <a:t>όπου η νοοτροπία αφορά την περιέργεια και την εξερεύνηση. Σε αυτή τη φάση, κάνουμε βαθιά συμμετοχική έρευνα, αναστέλλουμε την ανάγκη επίλυσης, αποφεύγουμε να επιβάλλουμε τάξη και αγκαλιάζουμε το χάος οποιουδήποτε πολύπλοκου συστήματος.</a:t>
            </a:r>
            <a:endParaRPr lang="es-ES" dirty="0"/>
          </a:p>
        </p:txBody>
      </p:sp>
      <p:pic>
        <p:nvPicPr>
          <p:cNvPr id="18" name="Picture 17">
            <a:extLst>
              <a:ext uri="{FF2B5EF4-FFF2-40B4-BE49-F238E27FC236}">
                <a16:creationId xmlns:a16="http://schemas.microsoft.com/office/drawing/2014/main" id="{C2996B63-4060-DB49-AC96-AD10D0D59091}"/>
              </a:ext>
            </a:extLst>
          </p:cNvPr>
          <p:cNvPicPr>
            <a:picLocks noChangeAspect="1"/>
          </p:cNvPicPr>
          <p:nvPr/>
        </p:nvPicPr>
        <p:blipFill>
          <a:blip r:embed="rId3"/>
          <a:stretch>
            <a:fillRect/>
          </a:stretch>
        </p:blipFill>
        <p:spPr>
          <a:xfrm>
            <a:off x="2357707" y="2921812"/>
            <a:ext cx="7218680" cy="2351227"/>
          </a:xfrm>
          <a:prstGeom prst="rect">
            <a:avLst/>
          </a:prstGeom>
        </p:spPr>
      </p:pic>
    </p:spTree>
    <p:extLst>
      <p:ext uri="{BB962C8B-B14F-4D97-AF65-F5344CB8AC3E}">
        <p14:creationId xmlns:p14="http://schemas.microsoft.com/office/powerpoint/2010/main" val="691122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l-GR" b="1" dirty="0">
                <a:solidFill>
                  <a:schemeClr val="bg1"/>
                </a:solidFill>
              </a:rPr>
              <a:t>Καινοτομική μέθοδος σχεδιασμού</a:t>
            </a:r>
            <a:endParaRPr lang="en-GB" b="1" dirty="0">
              <a:solidFill>
                <a:schemeClr val="bg1"/>
              </a:solidFill>
            </a:endParaRPr>
          </a:p>
        </p:txBody>
      </p:sp>
      <p:sp>
        <p:nvSpPr>
          <p:cNvPr id="6" name="CuadroTexto 5">
            <a:extLst>
              <a:ext uri="{FF2B5EF4-FFF2-40B4-BE49-F238E27FC236}">
                <a16:creationId xmlns:a16="http://schemas.microsoft.com/office/drawing/2014/main" id="{284037F1-746F-8B44-BEF7-B7A6B5843DE7}"/>
              </a:ext>
            </a:extLst>
          </p:cNvPr>
          <p:cNvSpPr txBox="1"/>
          <p:nvPr/>
        </p:nvSpPr>
        <p:spPr>
          <a:xfrm>
            <a:off x="3992880" y="88446"/>
            <a:ext cx="8199121" cy="369332"/>
          </a:xfrm>
          <a:prstGeom prst="rect">
            <a:avLst/>
          </a:prstGeom>
          <a:noFill/>
        </p:spPr>
        <p:txBody>
          <a:bodyPr wrap="square" rtlCol="0">
            <a:spAutoFit/>
          </a:bodyPr>
          <a:lstStyle/>
          <a:p>
            <a:pPr algn="r"/>
            <a:r>
              <a:rPr lang="el-GR" b="1" dirty="0">
                <a:solidFill>
                  <a:schemeClr val="bg1"/>
                </a:solidFill>
              </a:rPr>
              <a:t>ΔΕΞΙΟΤΗΤΕΣ ΚΑΤΑΣΚΕΥΑΣΤΩΝ: ΣΥΝΔΗΜΙΟΥΡΓΙΑ, ΣΥΝ ΣΧΕΔΙΑΣΜΟΣ, ΣΥΝΕΡΓΑΣΙΑ</a:t>
            </a:r>
            <a:endParaRPr lang="en-GB" b="1" dirty="0">
              <a:solidFill>
                <a:schemeClr val="bg1"/>
              </a:solidFill>
            </a:endParaRP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11969262" cy="646331"/>
          </a:xfrm>
          <a:prstGeom prst="rect">
            <a:avLst/>
          </a:prstGeom>
        </p:spPr>
        <p:txBody>
          <a:bodyPr wrap="square">
            <a:spAutoFit/>
          </a:bodyPr>
          <a:lstStyle/>
          <a:p>
            <a:r>
              <a:rPr lang="el-GR" b="1" dirty="0"/>
              <a:t>Εξωραϊσμός  (</a:t>
            </a:r>
            <a:r>
              <a:rPr lang="en-IE" b="1" dirty="0"/>
              <a:t>Landscaping</a:t>
            </a:r>
            <a:r>
              <a:rPr lang="el-GR" b="1" dirty="0"/>
              <a:t>)</a:t>
            </a:r>
            <a:endParaRPr lang="en-IE" b="1" dirty="0"/>
          </a:p>
          <a:p>
            <a:endParaRPr lang="en-IE" dirty="0"/>
          </a:p>
        </p:txBody>
      </p:sp>
      <p:sp>
        <p:nvSpPr>
          <p:cNvPr id="7" name="Rectángulo 2">
            <a:extLst>
              <a:ext uri="{FF2B5EF4-FFF2-40B4-BE49-F238E27FC236}">
                <a16:creationId xmlns:a16="http://schemas.microsoft.com/office/drawing/2014/main" id="{A0181AD5-CE80-4143-B477-FE8B38E01FCB}"/>
              </a:ext>
            </a:extLst>
          </p:cNvPr>
          <p:cNvSpPr/>
          <p:nvPr/>
        </p:nvSpPr>
        <p:spPr>
          <a:xfrm>
            <a:off x="142435" y="1213901"/>
            <a:ext cx="11174828" cy="1754326"/>
          </a:xfrm>
          <a:prstGeom prst="rect">
            <a:avLst/>
          </a:prstGeom>
        </p:spPr>
        <p:txBody>
          <a:bodyPr wrap="square">
            <a:spAutoFit/>
          </a:bodyPr>
          <a:lstStyle/>
          <a:p>
            <a:r>
              <a:rPr lang="el-GR" dirty="0"/>
              <a:t>Το </a:t>
            </a:r>
            <a:r>
              <a:rPr lang="el-GR" b="1" dirty="0"/>
              <a:t>δεύτερο μέρος είναι ο Εξωραϊσμός (</a:t>
            </a:r>
            <a:r>
              <a:rPr lang="en-IE" b="1" dirty="0"/>
              <a:t>Landscaping</a:t>
            </a:r>
            <a:r>
              <a:rPr lang="el-GR" b="1" dirty="0"/>
              <a:t>)</a:t>
            </a:r>
            <a:r>
              <a:rPr lang="el-GR" dirty="0"/>
              <a:t>. Εδώ παίρνουμε όλα τα μέρη που ανακαλύψαμε κατά τη φάση της Εξόρυξης (</a:t>
            </a:r>
            <a:r>
              <a:rPr lang="en-US" dirty="0"/>
              <a:t>Mining</a:t>
            </a:r>
            <a:r>
              <a:rPr lang="el-GR" dirty="0"/>
              <a:t>) και αρχίζουμε να τα συνδυάζουμε για να σχηματίσουμε μια διαμορφωμένη εικόνα μέσω χαρτογράφησης και εξερεύνησης συστημάτων. Ο εξωραϊσμός είναι η νοοτροπία της σύνδεσης, όπου βλέπουμε τον κόσμο ως ένα γιγάντιο παζλ στο οποίο συνδυάζετε και δημιουργείτε μια διαφορετική προοπτική που επιτρέπει μια άλλη οπτική γωνία του προβληματικού χώρου. Οι πληροφορίες συλλέγονται και προσδιορίζονται οι τομείς όπου πρέπει να παρέμβουμε στο σύστημα για να αξιοποιήσουμε τις αλλαγές.</a:t>
            </a:r>
            <a:endParaRPr lang="es-ES" dirty="0"/>
          </a:p>
        </p:txBody>
      </p:sp>
      <p:pic>
        <p:nvPicPr>
          <p:cNvPr id="4" name="Picture 3">
            <a:extLst>
              <a:ext uri="{FF2B5EF4-FFF2-40B4-BE49-F238E27FC236}">
                <a16:creationId xmlns:a16="http://schemas.microsoft.com/office/drawing/2014/main" id="{959F3E0C-03C7-7E46-A852-D04A7C8C3567}"/>
              </a:ext>
            </a:extLst>
          </p:cNvPr>
          <p:cNvPicPr>
            <a:picLocks noChangeAspect="1"/>
          </p:cNvPicPr>
          <p:nvPr/>
        </p:nvPicPr>
        <p:blipFill>
          <a:blip r:embed="rId3"/>
          <a:stretch>
            <a:fillRect/>
          </a:stretch>
        </p:blipFill>
        <p:spPr>
          <a:xfrm>
            <a:off x="1522047" y="3196992"/>
            <a:ext cx="8890000" cy="2895600"/>
          </a:xfrm>
          <a:prstGeom prst="rect">
            <a:avLst/>
          </a:prstGeom>
        </p:spPr>
      </p:pic>
    </p:spTree>
    <p:extLst>
      <p:ext uri="{BB962C8B-B14F-4D97-AF65-F5344CB8AC3E}">
        <p14:creationId xmlns:p14="http://schemas.microsoft.com/office/powerpoint/2010/main" val="728828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l-GR" b="1" dirty="0">
                <a:solidFill>
                  <a:schemeClr val="bg1"/>
                </a:solidFill>
              </a:rPr>
              <a:t>Καινοτομική μέθοδος σχεδιασμού</a:t>
            </a:r>
            <a:endParaRPr lang="en-GB" b="1" dirty="0">
              <a:solidFill>
                <a:schemeClr val="bg1"/>
              </a:solidFill>
            </a:endParaRPr>
          </a:p>
        </p:txBody>
      </p:sp>
      <p:sp>
        <p:nvSpPr>
          <p:cNvPr id="6" name="CuadroTexto 5">
            <a:extLst>
              <a:ext uri="{FF2B5EF4-FFF2-40B4-BE49-F238E27FC236}">
                <a16:creationId xmlns:a16="http://schemas.microsoft.com/office/drawing/2014/main" id="{284037F1-746F-8B44-BEF7-B7A6B5843DE7}"/>
              </a:ext>
            </a:extLst>
          </p:cNvPr>
          <p:cNvSpPr txBox="1"/>
          <p:nvPr/>
        </p:nvSpPr>
        <p:spPr>
          <a:xfrm>
            <a:off x="3992880" y="88446"/>
            <a:ext cx="8199121" cy="369332"/>
          </a:xfrm>
          <a:prstGeom prst="rect">
            <a:avLst/>
          </a:prstGeom>
          <a:noFill/>
        </p:spPr>
        <p:txBody>
          <a:bodyPr wrap="square" rtlCol="0">
            <a:spAutoFit/>
          </a:bodyPr>
          <a:lstStyle/>
          <a:p>
            <a:pPr algn="r"/>
            <a:r>
              <a:rPr lang="el-GR" b="1" dirty="0">
                <a:solidFill>
                  <a:schemeClr val="bg1"/>
                </a:solidFill>
              </a:rPr>
              <a:t>ΔΕΞΙΟΤΗΤΕΣ ΚΑΤΑΣΚΕΥΑΣΤΩΝ: ΣΥΝΔΗΜΙΟΥΡΓΙΑ, ΣΥΝ ΣΧΕΔΙΑΣΜΟΣ, ΣΥΝΕΡΓΑΣΙΑ</a:t>
            </a:r>
            <a:endParaRPr lang="en-GB" b="1" dirty="0">
              <a:solidFill>
                <a:schemeClr val="bg1"/>
              </a:solidFill>
            </a:endParaRP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11969262" cy="646331"/>
          </a:xfrm>
          <a:prstGeom prst="rect">
            <a:avLst/>
          </a:prstGeom>
        </p:spPr>
        <p:txBody>
          <a:bodyPr wrap="square">
            <a:spAutoFit/>
          </a:bodyPr>
          <a:lstStyle/>
          <a:p>
            <a:r>
              <a:rPr lang="el-GR" b="1" dirty="0"/>
              <a:t>Δημιουργία (</a:t>
            </a:r>
            <a:r>
              <a:rPr lang="en-IE" b="1" dirty="0"/>
              <a:t>Building</a:t>
            </a:r>
            <a:r>
              <a:rPr lang="el-GR" b="1" dirty="0"/>
              <a:t>)</a:t>
            </a:r>
            <a:endParaRPr lang="en-IE" b="1" dirty="0"/>
          </a:p>
          <a:p>
            <a:endParaRPr lang="en-IE" dirty="0"/>
          </a:p>
        </p:txBody>
      </p:sp>
      <p:sp>
        <p:nvSpPr>
          <p:cNvPr id="8" name="Rectángulo 2">
            <a:extLst>
              <a:ext uri="{FF2B5EF4-FFF2-40B4-BE49-F238E27FC236}">
                <a16:creationId xmlns:a16="http://schemas.microsoft.com/office/drawing/2014/main" id="{7609089D-D374-C943-9ECC-F89DDC70A22E}"/>
              </a:ext>
            </a:extLst>
          </p:cNvPr>
          <p:cNvSpPr/>
          <p:nvPr/>
        </p:nvSpPr>
        <p:spPr>
          <a:xfrm>
            <a:off x="142435" y="1213901"/>
            <a:ext cx="11174828" cy="1200329"/>
          </a:xfrm>
          <a:prstGeom prst="rect">
            <a:avLst/>
          </a:prstGeom>
        </p:spPr>
        <p:txBody>
          <a:bodyPr wrap="square">
            <a:spAutoFit/>
          </a:bodyPr>
          <a:lstStyle/>
          <a:p>
            <a:r>
              <a:rPr lang="el-GR" dirty="0"/>
              <a:t>Το τρίτο μέρος της μεθόδου </a:t>
            </a:r>
            <a:r>
              <a:rPr lang="en-US" dirty="0"/>
              <a:t>MLB </a:t>
            </a:r>
            <a:r>
              <a:rPr lang="el-GR" dirty="0"/>
              <a:t>είναι η Δημιουργία (</a:t>
            </a:r>
            <a:r>
              <a:rPr lang="en-US" dirty="0"/>
              <a:t>Building</a:t>
            </a:r>
            <a:r>
              <a:rPr lang="el-GR" dirty="0"/>
              <a:t>)</a:t>
            </a:r>
            <a:r>
              <a:rPr lang="en-US" dirty="0"/>
              <a:t>. </a:t>
            </a:r>
            <a:r>
              <a:rPr lang="el-GR" dirty="0"/>
              <a:t>Αυτή είναι η φάση δημιουργικού ιδεασμού που επιτρέπει την ανάπτυξη </a:t>
            </a:r>
            <a:r>
              <a:rPr lang="el-GR" dirty="0" err="1"/>
              <a:t>αποκλίνουσων</a:t>
            </a:r>
            <a:r>
              <a:rPr lang="el-GR" dirty="0"/>
              <a:t> σχεδιαστικών ιδεών που βασίζονται σε πιθανά σημεία παρέμβασης για </a:t>
            </a:r>
            <a:r>
              <a:rPr lang="el-GR" dirty="0" err="1">
                <a:solidFill>
                  <a:srgbClr val="FF0000"/>
                </a:solidFill>
              </a:rPr>
              <a:t>μόχλευση</a:t>
            </a:r>
            <a:r>
              <a:rPr lang="el-GR" dirty="0"/>
              <a:t> της αλλαγής στο σύστημα. Ο στόχος είναι να μην λυθεί αλλά να εξελιχθεί η προβληματική συνθήκη στην οποία εργάζεστε, έτσι ώστε να μετατοπιστεί το </a:t>
            </a:r>
            <a:r>
              <a:rPr lang="en-US" dirty="0">
                <a:solidFill>
                  <a:srgbClr val="FF0000"/>
                </a:solidFill>
              </a:rPr>
              <a:t>status quo.</a:t>
            </a:r>
            <a:endParaRPr lang="es-ES" dirty="0">
              <a:solidFill>
                <a:srgbClr val="FF0000"/>
              </a:solidFill>
            </a:endParaRPr>
          </a:p>
        </p:txBody>
      </p:sp>
      <p:pic>
        <p:nvPicPr>
          <p:cNvPr id="7" name="Picture 6">
            <a:extLst>
              <a:ext uri="{FF2B5EF4-FFF2-40B4-BE49-F238E27FC236}">
                <a16:creationId xmlns:a16="http://schemas.microsoft.com/office/drawing/2014/main" id="{B1326FC0-A946-9041-B58A-3C5394AFB669}"/>
              </a:ext>
            </a:extLst>
          </p:cNvPr>
          <p:cNvPicPr>
            <a:picLocks noChangeAspect="1"/>
          </p:cNvPicPr>
          <p:nvPr/>
        </p:nvPicPr>
        <p:blipFill>
          <a:blip r:embed="rId3"/>
          <a:stretch>
            <a:fillRect/>
          </a:stretch>
        </p:blipFill>
        <p:spPr>
          <a:xfrm>
            <a:off x="1522047" y="3429000"/>
            <a:ext cx="8890000" cy="2895600"/>
          </a:xfrm>
          <a:prstGeom prst="rect">
            <a:avLst/>
          </a:prstGeom>
        </p:spPr>
      </p:pic>
    </p:spTree>
    <p:extLst>
      <p:ext uri="{BB962C8B-B14F-4D97-AF65-F5344CB8AC3E}">
        <p14:creationId xmlns:p14="http://schemas.microsoft.com/office/powerpoint/2010/main" val="114586415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1258</TotalTime>
  <Words>425</Words>
  <Application>Microsoft Macintosh PowerPoint</Application>
  <PresentationFormat>Widescreen</PresentationFormat>
  <Paragraphs>25</Paragraphs>
  <Slides>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Tema de Office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MVL</dc:creator>
  <cp:lastModifiedBy>Marilya Charalambides</cp:lastModifiedBy>
  <cp:revision>22</cp:revision>
  <cp:lastPrinted>2021-05-10T16:49:16Z</cp:lastPrinted>
  <dcterms:created xsi:type="dcterms:W3CDTF">2021-03-02T12:10:09Z</dcterms:created>
  <dcterms:modified xsi:type="dcterms:W3CDTF">2021-10-16T06:53:52Z</dcterms:modified>
</cp:coreProperties>
</file>