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8"/>
  </p:notesMasterIdLst>
  <p:handoutMasterIdLst>
    <p:handoutMasterId r:id="rId9"/>
  </p:handoutMasterIdLst>
  <p:sldIdLst>
    <p:sldId id="256" r:id="rId2"/>
    <p:sldId id="257" r:id="rId3"/>
    <p:sldId id="258" r:id="rId4"/>
    <p:sldId id="259" r:id="rId5"/>
    <p:sldId id="260" r:id="rId6"/>
    <p:sldId id="261" r:id="rId7"/>
  </p:sldIdLst>
  <p:sldSz cx="12192000" cy="6858000"/>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1915"/>
    <p:restoredTop sz="94648"/>
  </p:normalViewPr>
  <p:slideViewPr>
    <p:cSldViewPr snapToGrid="0" snapToObjects="1">
      <p:cViewPr varScale="1">
        <p:scale>
          <a:sx n="78" d="100"/>
          <a:sy n="78" d="100"/>
        </p:scale>
        <p:origin x="192" y="1112"/>
      </p:cViewPr>
      <p:guideLst/>
    </p:cSldViewPr>
  </p:slideViewPr>
  <p:notesTextViewPr>
    <p:cViewPr>
      <p:scale>
        <a:sx n="1" d="1"/>
        <a:sy n="1" d="1"/>
      </p:scale>
      <p:origin x="0" y="0"/>
    </p:cViewPr>
  </p:notesTextViewPr>
  <p:notesViewPr>
    <p:cSldViewPr snapToGrid="0" snapToObjects="1">
      <p:cViewPr varScale="1">
        <p:scale>
          <a:sx n="87" d="100"/>
          <a:sy n="87" d="100"/>
        </p:scale>
        <p:origin x="3336" y="19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a:extLst>
              <a:ext uri="{FF2B5EF4-FFF2-40B4-BE49-F238E27FC236}">
                <a16:creationId xmlns:a16="http://schemas.microsoft.com/office/drawing/2014/main" id="{B37B0AA1-9FCF-3540-ACB6-DD6A4B6B34A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Marcador de fecha 2">
            <a:extLst>
              <a:ext uri="{FF2B5EF4-FFF2-40B4-BE49-F238E27FC236}">
                <a16:creationId xmlns:a16="http://schemas.microsoft.com/office/drawing/2014/main" id="{28996FFE-2261-C94B-9BA0-2F2701185004}"/>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D6F71E8-D3B5-E647-8E5B-C869FBD171D0}" type="datetimeFigureOut">
              <a:rPr lang="en-GB" smtClean="0"/>
              <a:t>15/10/2021</a:t>
            </a:fld>
            <a:endParaRPr lang="en-GB"/>
          </a:p>
        </p:txBody>
      </p:sp>
      <p:sp>
        <p:nvSpPr>
          <p:cNvPr id="4" name="Marcador de pie de página 3">
            <a:extLst>
              <a:ext uri="{FF2B5EF4-FFF2-40B4-BE49-F238E27FC236}">
                <a16:creationId xmlns:a16="http://schemas.microsoft.com/office/drawing/2014/main" id="{6ED0AA6E-559E-DB4C-8D38-CCF260365C3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Marcador de número de diapositiva 4">
            <a:extLst>
              <a:ext uri="{FF2B5EF4-FFF2-40B4-BE49-F238E27FC236}">
                <a16:creationId xmlns:a16="http://schemas.microsoft.com/office/drawing/2014/main" id="{BF47FDC5-FD1B-A946-8179-57EA6800AF4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40B2829-EBC6-504A-8340-1B245593466D}" type="slidenum">
              <a:rPr lang="en-GB" smtClean="0"/>
              <a:t>‹#›</a:t>
            </a:fld>
            <a:endParaRPr lang="en-GB"/>
          </a:p>
        </p:txBody>
      </p:sp>
    </p:spTree>
    <p:extLst>
      <p:ext uri="{BB962C8B-B14F-4D97-AF65-F5344CB8AC3E}">
        <p14:creationId xmlns:p14="http://schemas.microsoft.com/office/powerpoint/2010/main" val="27669783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B2CF8EE-0041-B343-95CB-829D95792189}" type="datetimeFigureOut">
              <a:rPr lang="en-GB" smtClean="0"/>
              <a:t>15/10/2021</a:t>
            </a:fld>
            <a:endParaRPr lang="en-GB"/>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1365E76-DBD4-2B4A-B4E3-79E8C208948B}" type="slidenum">
              <a:rPr lang="en-GB" smtClean="0"/>
              <a:t>‹#›</a:t>
            </a:fld>
            <a:endParaRPr lang="en-GB"/>
          </a:p>
        </p:txBody>
      </p:sp>
    </p:spTree>
    <p:extLst>
      <p:ext uri="{BB962C8B-B14F-4D97-AF65-F5344CB8AC3E}">
        <p14:creationId xmlns:p14="http://schemas.microsoft.com/office/powerpoint/2010/main" val="1864982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FFF8328-B90E-2B49-9D91-B1C898A62CC8}"/>
              </a:ext>
            </a:extLst>
          </p:cNvPr>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es-ES"/>
              <a:t>Haga clic para modificar el estilo de título del patrón</a:t>
            </a:r>
            <a:endParaRPr lang="en-GB"/>
          </a:p>
        </p:txBody>
      </p:sp>
      <p:sp>
        <p:nvSpPr>
          <p:cNvPr id="3" name="Subtítulo 2">
            <a:extLst>
              <a:ext uri="{FF2B5EF4-FFF2-40B4-BE49-F238E27FC236}">
                <a16:creationId xmlns:a16="http://schemas.microsoft.com/office/drawing/2014/main" id="{165EEFE9-8239-F24B-8758-662E3EF7E775}"/>
              </a:ext>
            </a:extLst>
          </p:cNvPr>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GB"/>
          </a:p>
        </p:txBody>
      </p:sp>
      <p:sp>
        <p:nvSpPr>
          <p:cNvPr id="4" name="Marcador de fecha 3">
            <a:extLst>
              <a:ext uri="{FF2B5EF4-FFF2-40B4-BE49-F238E27FC236}">
                <a16:creationId xmlns:a16="http://schemas.microsoft.com/office/drawing/2014/main" id="{4E0A7CB2-6984-784F-BEB8-586F918ECFBC}"/>
              </a:ext>
            </a:extLst>
          </p:cNvPr>
          <p:cNvSpPr>
            <a:spLocks noGrp="1"/>
          </p:cNvSpPr>
          <p:nvPr>
            <p:ph type="dt" sz="half" idx="10"/>
          </p:nvPr>
        </p:nvSpPr>
        <p:spPr>
          <a:xfrm>
            <a:off x="838200" y="6356350"/>
            <a:ext cx="2743200" cy="365125"/>
          </a:xfrm>
          <a:prstGeom prst="rect">
            <a:avLst/>
          </a:prstGeom>
        </p:spPr>
        <p:txBody>
          <a:bodyPr/>
          <a:lstStyle/>
          <a:p>
            <a:fld id="{3F131352-1177-AB4E-BE3E-B8BCA848A92E}" type="datetimeFigureOut">
              <a:rPr lang="en-GB" smtClean="0"/>
              <a:t>15/10/2021</a:t>
            </a:fld>
            <a:endParaRPr lang="en-GB"/>
          </a:p>
        </p:txBody>
      </p:sp>
      <p:sp>
        <p:nvSpPr>
          <p:cNvPr id="5" name="Marcador de pie de página 4">
            <a:extLst>
              <a:ext uri="{FF2B5EF4-FFF2-40B4-BE49-F238E27FC236}">
                <a16:creationId xmlns:a16="http://schemas.microsoft.com/office/drawing/2014/main" id="{78EBB6EA-967D-FE4A-BF6A-DD150758ADA1}"/>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Marcador de número de diapositiva 5">
            <a:extLst>
              <a:ext uri="{FF2B5EF4-FFF2-40B4-BE49-F238E27FC236}">
                <a16:creationId xmlns:a16="http://schemas.microsoft.com/office/drawing/2014/main" id="{7C4AAFAE-AC24-9442-9109-05629609904D}"/>
              </a:ext>
            </a:extLst>
          </p:cNvPr>
          <p:cNvSpPr>
            <a:spLocks noGrp="1"/>
          </p:cNvSpPr>
          <p:nvPr>
            <p:ph type="sldNum" sz="quarter" idx="12"/>
          </p:nvPr>
        </p:nvSpPr>
        <p:spPr>
          <a:xfrm>
            <a:off x="8610600" y="6356350"/>
            <a:ext cx="2743200" cy="365125"/>
          </a:xfrm>
          <a:prstGeom prst="rect">
            <a:avLst/>
          </a:prstGeom>
        </p:spPr>
        <p:txBody>
          <a:bodyPr/>
          <a:lstStyle/>
          <a:p>
            <a:fld id="{EF136062-99C4-CE45-BCEF-E629512FD0D1}" type="slidenum">
              <a:rPr lang="en-GB" smtClean="0"/>
              <a:t>‹#›</a:t>
            </a:fld>
            <a:endParaRPr lang="en-GB"/>
          </a:p>
        </p:txBody>
      </p:sp>
    </p:spTree>
    <p:extLst>
      <p:ext uri="{BB962C8B-B14F-4D97-AF65-F5344CB8AC3E}">
        <p14:creationId xmlns:p14="http://schemas.microsoft.com/office/powerpoint/2010/main" val="1326701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9" name="Imagen 8">
            <a:extLst>
              <a:ext uri="{FF2B5EF4-FFF2-40B4-BE49-F238E27FC236}">
                <a16:creationId xmlns:a16="http://schemas.microsoft.com/office/drawing/2014/main" id="{FDC2C7AF-E913-5C44-A981-93EB061E4CDE}"/>
              </a:ext>
            </a:extLst>
          </p:cNvPr>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0"/>
            <a:ext cx="12192000" cy="529727"/>
          </a:xfrm>
          <a:prstGeom prst="rect">
            <a:avLst/>
          </a:prstGeom>
          <a:solidFill>
            <a:schemeClr val="bg1"/>
          </a:solidFill>
        </p:spPr>
      </p:pic>
      <p:pic>
        <p:nvPicPr>
          <p:cNvPr id="12" name="Imagen 11">
            <a:extLst>
              <a:ext uri="{FF2B5EF4-FFF2-40B4-BE49-F238E27FC236}">
                <a16:creationId xmlns:a16="http://schemas.microsoft.com/office/drawing/2014/main" id="{377B7A1B-EAB2-EE42-91BE-276BC2CAB49B}"/>
              </a:ext>
            </a:extLst>
          </p:cNvPr>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11162245" y="5790753"/>
            <a:ext cx="939165" cy="946150"/>
          </a:xfrm>
          <a:prstGeom prst="rect">
            <a:avLst/>
          </a:prstGeom>
          <a:noFill/>
        </p:spPr>
      </p:pic>
    </p:spTree>
    <p:extLst>
      <p:ext uri="{BB962C8B-B14F-4D97-AF65-F5344CB8AC3E}">
        <p14:creationId xmlns:p14="http://schemas.microsoft.com/office/powerpoint/2010/main" val="1190115342"/>
      </p:ext>
    </p:extLst>
  </p:cSld>
  <p:clrMap bg1="lt1" tx1="dk1" bg2="lt2" tx2="dk2" accent1="accent1" accent2="accent2" accent3="accent3" accent4="accent4" accent5="accent5" accent6="accent6" hlink="hlink" folHlink="folHlink"/>
  <p:sldLayoutIdLst>
    <p:sldLayoutId id="214748364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designkit.org/methods" TargetMode="External"/><Relationship Id="rId2" Type="http://schemas.openxmlformats.org/officeDocument/2006/relationships/hyperlink" Target="https://en.wikipedia.org/wiki/Human-centered_design"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www.designkit.org/methods#filter" TargetMode="Externa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s://www.designkit.org/methods#filter" TargetMode="Externa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s://www.designkit.org/methods#filter" TargetMode="Externa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s://www.designkit.org/methods#filter" TargetMode="Externa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s://www.designkit.org/methods#filter" TargetMode="External"/><Relationship Id="rId1" Type="http://schemas.openxmlformats.org/officeDocument/2006/relationships/slideLayout" Target="../slideLayouts/slideLayout1.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uadroTexto 11">
            <a:extLst>
              <a:ext uri="{FF2B5EF4-FFF2-40B4-BE49-F238E27FC236}">
                <a16:creationId xmlns:a16="http://schemas.microsoft.com/office/drawing/2014/main" id="{C1B5FD9D-83D9-8640-91FF-DC09975B7F2C}"/>
              </a:ext>
            </a:extLst>
          </p:cNvPr>
          <p:cNvSpPr txBox="1"/>
          <p:nvPr/>
        </p:nvSpPr>
        <p:spPr>
          <a:xfrm>
            <a:off x="76200" y="70339"/>
            <a:ext cx="5175739" cy="369332"/>
          </a:xfrm>
          <a:prstGeom prst="rect">
            <a:avLst/>
          </a:prstGeom>
          <a:noFill/>
        </p:spPr>
        <p:txBody>
          <a:bodyPr wrap="square" rtlCol="0">
            <a:spAutoFit/>
          </a:bodyPr>
          <a:lstStyle/>
          <a:p>
            <a:r>
              <a:rPr lang="el-GR" b="1" dirty="0">
                <a:solidFill>
                  <a:schemeClr val="bg1"/>
                </a:solidFill>
              </a:rPr>
              <a:t>Ανθρωποκεντρικός σχεδιασμός</a:t>
            </a:r>
            <a:endParaRPr lang="en-GB" b="1" dirty="0">
              <a:solidFill>
                <a:schemeClr val="bg1"/>
              </a:solidFill>
            </a:endParaRPr>
          </a:p>
        </p:txBody>
      </p:sp>
      <p:sp>
        <p:nvSpPr>
          <p:cNvPr id="6" name="CuadroTexto 5">
            <a:extLst>
              <a:ext uri="{FF2B5EF4-FFF2-40B4-BE49-F238E27FC236}">
                <a16:creationId xmlns:a16="http://schemas.microsoft.com/office/drawing/2014/main" id="{284037F1-746F-8B44-BEF7-B7A6B5843DE7}"/>
              </a:ext>
            </a:extLst>
          </p:cNvPr>
          <p:cNvSpPr txBox="1"/>
          <p:nvPr/>
        </p:nvSpPr>
        <p:spPr>
          <a:xfrm>
            <a:off x="2083982" y="88446"/>
            <a:ext cx="10108020" cy="338554"/>
          </a:xfrm>
          <a:prstGeom prst="rect">
            <a:avLst/>
          </a:prstGeom>
          <a:noFill/>
        </p:spPr>
        <p:txBody>
          <a:bodyPr wrap="square" rtlCol="0">
            <a:spAutoFit/>
          </a:bodyPr>
          <a:lstStyle/>
          <a:p>
            <a:pPr algn="r"/>
            <a:r>
              <a:rPr lang="el-GR" sz="1600" b="1" dirty="0">
                <a:solidFill>
                  <a:schemeClr val="bg1"/>
                </a:solidFill>
              </a:rPr>
              <a:t>ΔΕΞΙΟΤΗΤΕΣ ΚΑΤΑΣΚΕΥΑΣΤΩΝ</a:t>
            </a:r>
            <a:r>
              <a:rPr lang="en-GB" sz="1600" b="1" dirty="0">
                <a:solidFill>
                  <a:schemeClr val="bg1"/>
                </a:solidFill>
              </a:rPr>
              <a:t>:</a:t>
            </a:r>
            <a:r>
              <a:rPr lang="el-GR" sz="1600" b="1" dirty="0">
                <a:solidFill>
                  <a:schemeClr val="bg1"/>
                </a:solidFill>
              </a:rPr>
              <a:t> ΣΥΝΔΗΜΙΟΥΡΓΙΑ</a:t>
            </a:r>
            <a:r>
              <a:rPr lang="en-GB" sz="1600" b="1" dirty="0">
                <a:solidFill>
                  <a:schemeClr val="bg1"/>
                </a:solidFill>
              </a:rPr>
              <a:t>, </a:t>
            </a:r>
            <a:r>
              <a:rPr lang="el-GR" sz="1600" b="1" dirty="0">
                <a:solidFill>
                  <a:schemeClr val="bg1"/>
                </a:solidFill>
              </a:rPr>
              <a:t>ΣΥΝ- ΣΧΕΔΙΑΣΜΟΣ</a:t>
            </a:r>
            <a:r>
              <a:rPr lang="en-GB" sz="1600" b="1" dirty="0">
                <a:solidFill>
                  <a:schemeClr val="bg1"/>
                </a:solidFill>
              </a:rPr>
              <a:t>, </a:t>
            </a:r>
            <a:r>
              <a:rPr lang="el-GR" sz="1600" b="1" dirty="0">
                <a:solidFill>
                  <a:schemeClr val="bg1"/>
                </a:solidFill>
              </a:rPr>
              <a:t>ΣΥΝΕΡΓΑΣΙΑ</a:t>
            </a:r>
            <a:r>
              <a:rPr lang="en-GB" sz="1600" b="1" dirty="0">
                <a:solidFill>
                  <a:schemeClr val="bg1"/>
                </a:solidFill>
              </a:rPr>
              <a:t>,</a:t>
            </a:r>
            <a:r>
              <a:rPr lang="el-GR" sz="1600" b="1" dirty="0">
                <a:solidFill>
                  <a:schemeClr val="bg1"/>
                </a:solidFill>
              </a:rPr>
              <a:t>ΣΧΕΔΙΑΣΤΙΚΗ ΛΟΓΙΚΗ</a:t>
            </a:r>
            <a:r>
              <a:rPr lang="en-GB" sz="1600" b="1" dirty="0">
                <a:solidFill>
                  <a:schemeClr val="bg1"/>
                </a:solidFill>
              </a:rPr>
              <a:t> </a:t>
            </a:r>
          </a:p>
        </p:txBody>
      </p:sp>
      <p:sp>
        <p:nvSpPr>
          <p:cNvPr id="3" name="Rectángulo 2">
            <a:extLst>
              <a:ext uri="{FF2B5EF4-FFF2-40B4-BE49-F238E27FC236}">
                <a16:creationId xmlns:a16="http://schemas.microsoft.com/office/drawing/2014/main" id="{AAB39A80-3C64-5941-A241-B62B28770E9C}"/>
              </a:ext>
            </a:extLst>
          </p:cNvPr>
          <p:cNvSpPr/>
          <p:nvPr/>
        </p:nvSpPr>
        <p:spPr>
          <a:xfrm>
            <a:off x="123092" y="616552"/>
            <a:ext cx="11969262" cy="5586145"/>
          </a:xfrm>
          <a:prstGeom prst="rect">
            <a:avLst/>
          </a:prstGeom>
        </p:spPr>
        <p:txBody>
          <a:bodyPr wrap="square">
            <a:spAutoFit/>
          </a:bodyPr>
          <a:lstStyle/>
          <a:p>
            <a:r>
              <a:rPr lang="el-GR" sz="1700" b="1" dirty="0"/>
              <a:t>Ανθρωποκεντρικός σχεδιασμός</a:t>
            </a:r>
          </a:p>
          <a:p>
            <a:r>
              <a:rPr lang="el-GR" sz="1700" dirty="0"/>
              <a:t>Ο ανθρωποκεντρικός σχεδιασμός είναι μια πρακτική, επαναλαμβανόμενη προσέγγιση για την επίτευξη καινοτόμων λύσεων. Σκεφτείτε αυτές τις μεθόδους ως βήμα προς βήμα οδηγό για να απελευθερώσετε τη δημιουργικότητά σας, θέτοντας τους ανθρώπους που εξυπηρετείτε στο επίκεντρο της διαδικασίας σχεδιασμού σας για να βρουν νέες απαντήσεις σε δύσκολα προβλήματα.</a:t>
            </a:r>
          </a:p>
          <a:p>
            <a:endParaRPr lang="en-US" sz="1700" dirty="0"/>
          </a:p>
          <a:p>
            <a:r>
              <a:rPr lang="el-GR" sz="1700" b="1" dirty="0"/>
              <a:t>Συντονιστείτε με τον αντίκτυπο που θέλετε να έχουν οι στόχοι  σας</a:t>
            </a:r>
          </a:p>
          <a:p>
            <a:r>
              <a:rPr lang="el-GR" sz="1700" dirty="0"/>
              <a:t>Ο αντίκτυπος είναι ένας πολύ συνηθισμένος χρησιμοποιούμενος όρος καθολικά και μπορεί να χρησιμοποιηθεί για να περιγράψει μια επίδραση σχεδόν σε οτιδήποτε. Το να αφιερώσετε χρόνο για να εξερευνήσετε και να συντονιστείτε τους με τον αντίκτυπο που θέλετε να έχουν οι στόχοι σας θα διασφαλίσει ότι η ομάδα σας και τα ενδιαφερόμενα μέρη εργάζονται όλοι προς το ίδιο όραμα επιτυχίας. Στη διαδικασία αυτή θα ανακαλύψετε τις προσδοκίες για τη μακροπρόθεσμη αλλαγή που τελικά έχει σημασία, καθώς και για πιο άμεσα αποτελέσματα που συμβάλλουν σε αυτήν την αλλαγή. Συχνά αυτά τα πιο άμεσα αποτελέσματα ή οι μικρότερες αλλαγές στις συμπεριφορές θα είναι το επίκεντρο της πρόκλησης του σχεδιασμού σας.</a:t>
            </a:r>
          </a:p>
          <a:p>
            <a:endParaRPr lang="el-GR" sz="1700" dirty="0"/>
          </a:p>
          <a:p>
            <a:r>
              <a:rPr lang="el-GR" sz="1700" b="1" dirty="0"/>
              <a:t>Πλαισιώστε την πρόκληση του σχεδιασμού σας</a:t>
            </a:r>
          </a:p>
          <a:p>
            <a:r>
              <a:rPr lang="el-GR" sz="1700" dirty="0"/>
              <a:t>Μια πρόκληση σχεδιασμού διατυπώνει το πρόβλημα που προσπαθείτε να λύσετε και σας βοηθά να ορίσετε ένα πεδίο που δεν είναι ούτε πολύ συγκεκριμένο ούτε πολύ ευρύ. Το φύλλο εργασίας </a:t>
            </a:r>
            <a:r>
              <a:rPr lang="en-US" sz="1700" dirty="0"/>
              <a:t>Frame Your Design Challenge </a:t>
            </a:r>
            <a:r>
              <a:rPr lang="el-GR" sz="1700" dirty="0"/>
              <a:t>θα σας καθοδηγήσει σε μια σειρά βημάτων για να βρείτε το σωστό πλαίσιο στην πρόκλησή σας και να ξεκινήσετε σωστά. Καθώς το κάνετε αυτό, θα αναρωτηθείτε: Η πρόκλησή μου με οδηγεί στον τελικό αντίκτυπο, λαμβάνει υπόψη το πλαίσιο και τους περιορισμούς και επιτρέπει μια ποικιλία πιθανών λύσεων; Αφού απαντήσετε/ λύσετε τα παραπάνω ερωτήματα θα βελτιώσετε την πρόκλησή σας μέχρι να είναι αυτή που είστε ενθουσιασμένοι να αντιμετωπίσετε.</a:t>
            </a:r>
            <a:endParaRPr lang="es-ES" sz="1700" dirty="0"/>
          </a:p>
        </p:txBody>
      </p:sp>
      <p:sp>
        <p:nvSpPr>
          <p:cNvPr id="5" name="Rectángulo 4">
            <a:extLst>
              <a:ext uri="{FF2B5EF4-FFF2-40B4-BE49-F238E27FC236}">
                <a16:creationId xmlns:a16="http://schemas.microsoft.com/office/drawing/2014/main" id="{8BDDF7EC-BC6F-E242-BC69-C572876F190E}"/>
              </a:ext>
            </a:extLst>
          </p:cNvPr>
          <p:cNvSpPr/>
          <p:nvPr/>
        </p:nvSpPr>
        <p:spPr>
          <a:xfrm>
            <a:off x="6107723" y="5947134"/>
            <a:ext cx="8100646" cy="1415772"/>
          </a:xfrm>
          <a:prstGeom prst="rect">
            <a:avLst/>
          </a:prstGeom>
        </p:spPr>
        <p:txBody>
          <a:bodyPr wrap="square">
            <a:spAutoFit/>
          </a:bodyPr>
          <a:lstStyle/>
          <a:p>
            <a:r>
              <a:rPr lang="el-GR" sz="1600" dirty="0">
                <a:latin typeface="Arial" panose="020B0604020202020204" pitchFamily="34" charset="0"/>
                <a:cs typeface="Arial" panose="020B0604020202020204" pitchFamily="34" charset="0"/>
              </a:rPr>
              <a:t>Για περαιτέρω ανάγνωση:</a:t>
            </a:r>
            <a:endParaRPr lang="en-GB" sz="1600" dirty="0">
              <a:latin typeface="Arial" panose="020B0604020202020204" pitchFamily="34" charset="0"/>
              <a:cs typeface="Arial" panose="020B0604020202020204" pitchFamily="34" charset="0"/>
            </a:endParaRPr>
          </a:p>
          <a:p>
            <a:r>
              <a:rPr lang="en-GB" sz="1600" dirty="0">
                <a:hlinkClick r:id="rId2"/>
              </a:rPr>
              <a:t>https://en.wikipedia.org/wiki/Human-centered_design</a:t>
            </a:r>
            <a:endParaRPr lang="en-GB" sz="1600" dirty="0"/>
          </a:p>
          <a:p>
            <a:r>
              <a:rPr lang="en-GB" sz="1600" dirty="0">
                <a:hlinkClick r:id="rId3"/>
              </a:rPr>
              <a:t>https://www.designkit.org/methods</a:t>
            </a:r>
            <a:endParaRPr lang="en-GB" sz="1600" dirty="0"/>
          </a:p>
          <a:p>
            <a:endParaRPr lang="en-GB" dirty="0"/>
          </a:p>
          <a:p>
            <a:endParaRPr lang="en-GB" dirty="0"/>
          </a:p>
        </p:txBody>
      </p:sp>
    </p:spTree>
    <p:extLst>
      <p:ext uri="{BB962C8B-B14F-4D97-AF65-F5344CB8AC3E}">
        <p14:creationId xmlns:p14="http://schemas.microsoft.com/office/powerpoint/2010/main" val="15624204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uadroTexto 11">
            <a:extLst>
              <a:ext uri="{FF2B5EF4-FFF2-40B4-BE49-F238E27FC236}">
                <a16:creationId xmlns:a16="http://schemas.microsoft.com/office/drawing/2014/main" id="{C1B5FD9D-83D9-8640-91FF-DC09975B7F2C}"/>
              </a:ext>
            </a:extLst>
          </p:cNvPr>
          <p:cNvSpPr txBox="1"/>
          <p:nvPr/>
        </p:nvSpPr>
        <p:spPr>
          <a:xfrm>
            <a:off x="76200" y="70339"/>
            <a:ext cx="5175739" cy="338554"/>
          </a:xfrm>
          <a:prstGeom prst="rect">
            <a:avLst/>
          </a:prstGeom>
          <a:noFill/>
        </p:spPr>
        <p:txBody>
          <a:bodyPr wrap="square" rtlCol="0">
            <a:spAutoFit/>
          </a:bodyPr>
          <a:lstStyle/>
          <a:p>
            <a:r>
              <a:rPr lang="el-GR" sz="1600" b="1" dirty="0">
                <a:solidFill>
                  <a:schemeClr val="bg1"/>
                </a:solidFill>
              </a:rPr>
              <a:t>Ανθρωποκεντρικός σχεδιασμός</a:t>
            </a:r>
            <a:endParaRPr lang="en-GB" sz="1600" b="1" dirty="0">
              <a:solidFill>
                <a:schemeClr val="bg1"/>
              </a:solidFill>
            </a:endParaRPr>
          </a:p>
        </p:txBody>
      </p:sp>
      <p:sp>
        <p:nvSpPr>
          <p:cNvPr id="6" name="CuadroTexto 5">
            <a:extLst>
              <a:ext uri="{FF2B5EF4-FFF2-40B4-BE49-F238E27FC236}">
                <a16:creationId xmlns:a16="http://schemas.microsoft.com/office/drawing/2014/main" id="{284037F1-746F-8B44-BEF7-B7A6B5843DE7}"/>
              </a:ext>
            </a:extLst>
          </p:cNvPr>
          <p:cNvSpPr txBox="1"/>
          <p:nvPr/>
        </p:nvSpPr>
        <p:spPr>
          <a:xfrm>
            <a:off x="2743200" y="88446"/>
            <a:ext cx="9448801" cy="646331"/>
          </a:xfrm>
          <a:prstGeom prst="rect">
            <a:avLst/>
          </a:prstGeom>
          <a:noFill/>
        </p:spPr>
        <p:txBody>
          <a:bodyPr wrap="square" rtlCol="0">
            <a:spAutoFit/>
          </a:bodyPr>
          <a:lstStyle/>
          <a:p>
            <a:pPr algn="r"/>
            <a:r>
              <a:rPr lang="el-GR" b="1" dirty="0">
                <a:solidFill>
                  <a:schemeClr val="bg1"/>
                </a:solidFill>
              </a:rPr>
              <a:t>ΔΕΞΙΟΤΗΤΕΣ ΚΑΤΑΣΚΕΥΑΣΤΩΝ</a:t>
            </a:r>
            <a:r>
              <a:rPr lang="en-GB" b="1" dirty="0">
                <a:solidFill>
                  <a:schemeClr val="bg1"/>
                </a:solidFill>
              </a:rPr>
              <a:t>:</a:t>
            </a:r>
            <a:r>
              <a:rPr lang="el-GR" b="1" dirty="0">
                <a:solidFill>
                  <a:schemeClr val="bg1"/>
                </a:solidFill>
              </a:rPr>
              <a:t> ΣΥΝΔΗΜΙΟΥΡΓΙΑ</a:t>
            </a:r>
            <a:r>
              <a:rPr lang="en-GB" b="1" dirty="0">
                <a:solidFill>
                  <a:schemeClr val="bg1"/>
                </a:solidFill>
              </a:rPr>
              <a:t>, </a:t>
            </a:r>
            <a:r>
              <a:rPr lang="el-GR" b="1" dirty="0">
                <a:solidFill>
                  <a:schemeClr val="bg1"/>
                </a:solidFill>
              </a:rPr>
              <a:t>ΣΥΝ- ΣΧΕΔΙΑΣΜΟΣ</a:t>
            </a:r>
            <a:r>
              <a:rPr lang="en-GB" b="1" dirty="0">
                <a:solidFill>
                  <a:schemeClr val="bg1"/>
                </a:solidFill>
              </a:rPr>
              <a:t>, </a:t>
            </a:r>
            <a:r>
              <a:rPr lang="el-GR" b="1" dirty="0">
                <a:solidFill>
                  <a:schemeClr val="bg1"/>
                </a:solidFill>
              </a:rPr>
              <a:t>ΣΥΝΕΡΓΑΣΙΑ</a:t>
            </a:r>
            <a:r>
              <a:rPr lang="en-GB" b="1" dirty="0">
                <a:solidFill>
                  <a:schemeClr val="bg1"/>
                </a:solidFill>
              </a:rPr>
              <a:t>,</a:t>
            </a:r>
            <a:r>
              <a:rPr lang="el-GR" b="1" dirty="0">
                <a:solidFill>
                  <a:schemeClr val="bg1"/>
                </a:solidFill>
              </a:rPr>
              <a:t>ΣΧΕΔΙΑΣΤΙΚΗ ΛΟΓΙΚΗ</a:t>
            </a:r>
            <a:r>
              <a:rPr lang="en-GB" b="1" dirty="0">
                <a:solidFill>
                  <a:schemeClr val="bg1"/>
                </a:solidFill>
              </a:rPr>
              <a:t> </a:t>
            </a:r>
          </a:p>
        </p:txBody>
      </p:sp>
      <p:sp>
        <p:nvSpPr>
          <p:cNvPr id="3" name="Rectángulo 2">
            <a:extLst>
              <a:ext uri="{FF2B5EF4-FFF2-40B4-BE49-F238E27FC236}">
                <a16:creationId xmlns:a16="http://schemas.microsoft.com/office/drawing/2014/main" id="{AAB39A80-3C64-5941-A241-B62B28770E9C}"/>
              </a:ext>
            </a:extLst>
          </p:cNvPr>
          <p:cNvSpPr/>
          <p:nvPr/>
        </p:nvSpPr>
        <p:spPr>
          <a:xfrm>
            <a:off x="123092" y="765408"/>
            <a:ext cx="11969262" cy="369332"/>
          </a:xfrm>
          <a:prstGeom prst="rect">
            <a:avLst/>
          </a:prstGeom>
        </p:spPr>
        <p:txBody>
          <a:bodyPr wrap="square">
            <a:spAutoFit/>
          </a:bodyPr>
          <a:lstStyle/>
          <a:p>
            <a:r>
              <a:rPr lang="el-GR" b="1" dirty="0"/>
              <a:t>Πώς μπορώ να ξεκινήσω;</a:t>
            </a:r>
            <a:endParaRPr lang="en-IE" dirty="0"/>
          </a:p>
        </p:txBody>
      </p:sp>
      <p:sp>
        <p:nvSpPr>
          <p:cNvPr id="5" name="Rectángulo 4">
            <a:extLst>
              <a:ext uri="{FF2B5EF4-FFF2-40B4-BE49-F238E27FC236}">
                <a16:creationId xmlns:a16="http://schemas.microsoft.com/office/drawing/2014/main" id="{8BDDF7EC-BC6F-E242-BC69-C572876F190E}"/>
              </a:ext>
            </a:extLst>
          </p:cNvPr>
          <p:cNvSpPr/>
          <p:nvPr/>
        </p:nvSpPr>
        <p:spPr>
          <a:xfrm>
            <a:off x="316524" y="5934670"/>
            <a:ext cx="8100646" cy="923330"/>
          </a:xfrm>
          <a:prstGeom prst="rect">
            <a:avLst/>
          </a:prstGeom>
        </p:spPr>
        <p:txBody>
          <a:bodyPr wrap="square">
            <a:spAutoFit/>
          </a:bodyPr>
          <a:lstStyle/>
          <a:p>
            <a:r>
              <a:rPr lang="el-GR" dirty="0">
                <a:latin typeface="Arial" panose="020B0604020202020204" pitchFamily="34" charset="0"/>
                <a:cs typeface="Arial" panose="020B0604020202020204" pitchFamily="34" charset="0"/>
              </a:rPr>
              <a:t>Για περαιτέρω ανάγνωση:</a:t>
            </a:r>
            <a:endParaRPr lang="en-GB" dirty="0">
              <a:latin typeface="Arial" panose="020B0604020202020204" pitchFamily="34" charset="0"/>
              <a:cs typeface="Arial" panose="020B0604020202020204" pitchFamily="34" charset="0"/>
            </a:endParaRPr>
          </a:p>
          <a:p>
            <a:r>
              <a:rPr lang="en-GB" dirty="0">
                <a:hlinkClick r:id="rId2"/>
              </a:rPr>
              <a:t>https://www.designkit.org/methods#filter</a:t>
            </a:r>
            <a:endParaRPr lang="en-GB" dirty="0"/>
          </a:p>
          <a:p>
            <a:endParaRPr lang="en-GB" dirty="0"/>
          </a:p>
        </p:txBody>
      </p:sp>
      <p:pic>
        <p:nvPicPr>
          <p:cNvPr id="4" name="Picture 3">
            <a:extLst>
              <a:ext uri="{FF2B5EF4-FFF2-40B4-BE49-F238E27FC236}">
                <a16:creationId xmlns:a16="http://schemas.microsoft.com/office/drawing/2014/main" id="{195ADFB8-39A3-7D49-A41D-D9EDA20E7A00}"/>
              </a:ext>
            </a:extLst>
          </p:cNvPr>
          <p:cNvPicPr>
            <a:picLocks noChangeAspect="1"/>
          </p:cNvPicPr>
          <p:nvPr/>
        </p:nvPicPr>
        <p:blipFill>
          <a:blip r:embed="rId3"/>
          <a:stretch>
            <a:fillRect/>
          </a:stretch>
        </p:blipFill>
        <p:spPr>
          <a:xfrm>
            <a:off x="5251939" y="963768"/>
            <a:ext cx="5405120" cy="5418873"/>
          </a:xfrm>
          <a:prstGeom prst="rect">
            <a:avLst/>
          </a:prstGeom>
        </p:spPr>
      </p:pic>
    </p:spTree>
    <p:extLst>
      <p:ext uri="{BB962C8B-B14F-4D97-AF65-F5344CB8AC3E}">
        <p14:creationId xmlns:p14="http://schemas.microsoft.com/office/powerpoint/2010/main" val="6911224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uadroTexto 11">
            <a:extLst>
              <a:ext uri="{FF2B5EF4-FFF2-40B4-BE49-F238E27FC236}">
                <a16:creationId xmlns:a16="http://schemas.microsoft.com/office/drawing/2014/main" id="{C1B5FD9D-83D9-8640-91FF-DC09975B7F2C}"/>
              </a:ext>
            </a:extLst>
          </p:cNvPr>
          <p:cNvSpPr txBox="1"/>
          <p:nvPr/>
        </p:nvSpPr>
        <p:spPr>
          <a:xfrm>
            <a:off x="76200" y="70339"/>
            <a:ext cx="5175739" cy="369332"/>
          </a:xfrm>
          <a:prstGeom prst="rect">
            <a:avLst/>
          </a:prstGeom>
          <a:noFill/>
        </p:spPr>
        <p:txBody>
          <a:bodyPr wrap="square" rtlCol="0">
            <a:spAutoFit/>
          </a:bodyPr>
          <a:lstStyle/>
          <a:p>
            <a:r>
              <a:rPr lang="el-GR" b="1" dirty="0">
                <a:solidFill>
                  <a:schemeClr val="bg1"/>
                </a:solidFill>
              </a:rPr>
              <a:t>Ανθρωποκεντρικός σχεδιασμός</a:t>
            </a:r>
            <a:endParaRPr lang="en-GB" b="1" dirty="0">
              <a:solidFill>
                <a:schemeClr val="bg1"/>
              </a:solidFill>
            </a:endParaRPr>
          </a:p>
        </p:txBody>
      </p:sp>
      <p:sp>
        <p:nvSpPr>
          <p:cNvPr id="6" name="CuadroTexto 5">
            <a:extLst>
              <a:ext uri="{FF2B5EF4-FFF2-40B4-BE49-F238E27FC236}">
                <a16:creationId xmlns:a16="http://schemas.microsoft.com/office/drawing/2014/main" id="{284037F1-746F-8B44-BEF7-B7A6B5843DE7}"/>
              </a:ext>
            </a:extLst>
          </p:cNvPr>
          <p:cNvSpPr txBox="1"/>
          <p:nvPr/>
        </p:nvSpPr>
        <p:spPr>
          <a:xfrm>
            <a:off x="2062716" y="70339"/>
            <a:ext cx="10129285" cy="338554"/>
          </a:xfrm>
          <a:prstGeom prst="rect">
            <a:avLst/>
          </a:prstGeom>
          <a:noFill/>
        </p:spPr>
        <p:txBody>
          <a:bodyPr wrap="square" rtlCol="0">
            <a:spAutoFit/>
          </a:bodyPr>
          <a:lstStyle/>
          <a:p>
            <a:pPr algn="r"/>
            <a:r>
              <a:rPr lang="el-GR" sz="1600" b="1" dirty="0">
                <a:solidFill>
                  <a:schemeClr val="bg1"/>
                </a:solidFill>
              </a:rPr>
              <a:t>ΔΕΞΙΟΤΗΤΕΣ ΚΑΤΑΣΚΕΥΑΣΤΩΝ</a:t>
            </a:r>
            <a:r>
              <a:rPr lang="en-GB" sz="1600" b="1" dirty="0">
                <a:solidFill>
                  <a:schemeClr val="bg1"/>
                </a:solidFill>
              </a:rPr>
              <a:t>:</a:t>
            </a:r>
            <a:r>
              <a:rPr lang="el-GR" sz="1600" b="1" dirty="0">
                <a:solidFill>
                  <a:schemeClr val="bg1"/>
                </a:solidFill>
              </a:rPr>
              <a:t> ΣΥΝΔΗΜΙΟΥΡΓΙΑ</a:t>
            </a:r>
            <a:r>
              <a:rPr lang="en-GB" sz="1600" b="1" dirty="0">
                <a:solidFill>
                  <a:schemeClr val="bg1"/>
                </a:solidFill>
              </a:rPr>
              <a:t>, </a:t>
            </a:r>
            <a:r>
              <a:rPr lang="el-GR" sz="1600" b="1" dirty="0">
                <a:solidFill>
                  <a:schemeClr val="bg1"/>
                </a:solidFill>
              </a:rPr>
              <a:t>ΣΥΝ- ΣΧΕΔΙΑΣΜΟΣ</a:t>
            </a:r>
            <a:r>
              <a:rPr lang="en-GB" sz="1600" b="1" dirty="0">
                <a:solidFill>
                  <a:schemeClr val="bg1"/>
                </a:solidFill>
              </a:rPr>
              <a:t>, </a:t>
            </a:r>
            <a:r>
              <a:rPr lang="el-GR" sz="1600" b="1" dirty="0">
                <a:solidFill>
                  <a:schemeClr val="bg1"/>
                </a:solidFill>
              </a:rPr>
              <a:t>ΣΥΝΕΡΓΑΣΙΑ</a:t>
            </a:r>
            <a:r>
              <a:rPr lang="en-GB" sz="1600" b="1" dirty="0">
                <a:solidFill>
                  <a:schemeClr val="bg1"/>
                </a:solidFill>
              </a:rPr>
              <a:t>,</a:t>
            </a:r>
            <a:r>
              <a:rPr lang="el-GR" sz="1600" b="1" dirty="0">
                <a:solidFill>
                  <a:schemeClr val="bg1"/>
                </a:solidFill>
              </a:rPr>
              <a:t>ΣΧΕΔΙΑΣΤΙΚΗ ΛΟΓΙΚΗ</a:t>
            </a:r>
            <a:r>
              <a:rPr lang="en-GB" sz="1600" b="1" dirty="0">
                <a:solidFill>
                  <a:schemeClr val="bg1"/>
                </a:solidFill>
              </a:rPr>
              <a:t> </a:t>
            </a:r>
          </a:p>
        </p:txBody>
      </p:sp>
      <p:sp>
        <p:nvSpPr>
          <p:cNvPr id="3" name="Rectángulo 2">
            <a:extLst>
              <a:ext uri="{FF2B5EF4-FFF2-40B4-BE49-F238E27FC236}">
                <a16:creationId xmlns:a16="http://schemas.microsoft.com/office/drawing/2014/main" id="{AAB39A80-3C64-5941-A241-B62B28770E9C}"/>
              </a:ext>
            </a:extLst>
          </p:cNvPr>
          <p:cNvSpPr/>
          <p:nvPr/>
        </p:nvSpPr>
        <p:spPr>
          <a:xfrm>
            <a:off x="123092" y="765408"/>
            <a:ext cx="11969262" cy="369332"/>
          </a:xfrm>
          <a:prstGeom prst="rect">
            <a:avLst/>
          </a:prstGeom>
        </p:spPr>
        <p:txBody>
          <a:bodyPr wrap="square">
            <a:spAutoFit/>
          </a:bodyPr>
          <a:lstStyle/>
          <a:p>
            <a:r>
              <a:rPr lang="el-GR" b="1" dirty="0"/>
              <a:t>Τι εργαλεία μπορώ να χρησιμοποιήσω για να κατανοήσω τους ανθρώπους;</a:t>
            </a:r>
            <a:endParaRPr lang="en-IE" dirty="0"/>
          </a:p>
        </p:txBody>
      </p:sp>
      <p:sp>
        <p:nvSpPr>
          <p:cNvPr id="5" name="Rectángulo 4">
            <a:extLst>
              <a:ext uri="{FF2B5EF4-FFF2-40B4-BE49-F238E27FC236}">
                <a16:creationId xmlns:a16="http://schemas.microsoft.com/office/drawing/2014/main" id="{8BDDF7EC-BC6F-E242-BC69-C572876F190E}"/>
              </a:ext>
            </a:extLst>
          </p:cNvPr>
          <p:cNvSpPr/>
          <p:nvPr/>
        </p:nvSpPr>
        <p:spPr>
          <a:xfrm>
            <a:off x="316524" y="5934670"/>
            <a:ext cx="8100646" cy="923330"/>
          </a:xfrm>
          <a:prstGeom prst="rect">
            <a:avLst/>
          </a:prstGeom>
        </p:spPr>
        <p:txBody>
          <a:bodyPr wrap="square">
            <a:spAutoFit/>
          </a:bodyPr>
          <a:lstStyle/>
          <a:p>
            <a:r>
              <a:rPr lang="el-GR" dirty="0">
                <a:latin typeface="Arial" panose="020B0604020202020204" pitchFamily="34" charset="0"/>
                <a:cs typeface="Arial" panose="020B0604020202020204" pitchFamily="34" charset="0"/>
              </a:rPr>
              <a:t>Για περαιτέρω ανάγνωση:</a:t>
            </a:r>
            <a:endParaRPr lang="en-GB" dirty="0">
              <a:latin typeface="Arial" panose="020B0604020202020204" pitchFamily="34" charset="0"/>
              <a:cs typeface="Arial" panose="020B0604020202020204" pitchFamily="34" charset="0"/>
            </a:endParaRPr>
          </a:p>
          <a:p>
            <a:r>
              <a:rPr lang="en-GB" dirty="0">
                <a:hlinkClick r:id="rId2"/>
              </a:rPr>
              <a:t>https://www.designkit.org/methods#filter</a:t>
            </a:r>
            <a:endParaRPr lang="en-GB" dirty="0"/>
          </a:p>
          <a:p>
            <a:endParaRPr lang="en-GB" dirty="0"/>
          </a:p>
        </p:txBody>
      </p:sp>
      <p:pic>
        <p:nvPicPr>
          <p:cNvPr id="2" name="Picture 1">
            <a:extLst>
              <a:ext uri="{FF2B5EF4-FFF2-40B4-BE49-F238E27FC236}">
                <a16:creationId xmlns:a16="http://schemas.microsoft.com/office/drawing/2014/main" id="{EBD887E9-B4DD-C645-A0BE-0BC813A1130E}"/>
              </a:ext>
            </a:extLst>
          </p:cNvPr>
          <p:cNvPicPr>
            <a:picLocks noChangeAspect="1"/>
          </p:cNvPicPr>
          <p:nvPr/>
        </p:nvPicPr>
        <p:blipFill>
          <a:blip r:embed="rId3"/>
          <a:stretch>
            <a:fillRect/>
          </a:stretch>
        </p:blipFill>
        <p:spPr>
          <a:xfrm>
            <a:off x="5251939" y="1134740"/>
            <a:ext cx="5355983" cy="5445698"/>
          </a:xfrm>
          <a:prstGeom prst="rect">
            <a:avLst/>
          </a:prstGeom>
        </p:spPr>
      </p:pic>
    </p:spTree>
    <p:extLst>
      <p:ext uri="{BB962C8B-B14F-4D97-AF65-F5344CB8AC3E}">
        <p14:creationId xmlns:p14="http://schemas.microsoft.com/office/powerpoint/2010/main" val="19083748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uadroTexto 11">
            <a:extLst>
              <a:ext uri="{FF2B5EF4-FFF2-40B4-BE49-F238E27FC236}">
                <a16:creationId xmlns:a16="http://schemas.microsoft.com/office/drawing/2014/main" id="{C1B5FD9D-83D9-8640-91FF-DC09975B7F2C}"/>
              </a:ext>
            </a:extLst>
          </p:cNvPr>
          <p:cNvSpPr txBox="1"/>
          <p:nvPr/>
        </p:nvSpPr>
        <p:spPr>
          <a:xfrm>
            <a:off x="76200" y="70339"/>
            <a:ext cx="5175739" cy="369332"/>
          </a:xfrm>
          <a:prstGeom prst="rect">
            <a:avLst/>
          </a:prstGeom>
          <a:noFill/>
        </p:spPr>
        <p:txBody>
          <a:bodyPr wrap="square" rtlCol="0">
            <a:spAutoFit/>
          </a:bodyPr>
          <a:lstStyle/>
          <a:p>
            <a:r>
              <a:rPr lang="el-GR" b="1" dirty="0">
                <a:solidFill>
                  <a:schemeClr val="bg1"/>
                </a:solidFill>
              </a:rPr>
              <a:t>Ανθρωποκεντρικός σχεδιασμός</a:t>
            </a:r>
            <a:endParaRPr lang="en-GB" b="1" dirty="0">
              <a:solidFill>
                <a:schemeClr val="bg1"/>
              </a:solidFill>
            </a:endParaRPr>
          </a:p>
        </p:txBody>
      </p:sp>
      <p:sp>
        <p:nvSpPr>
          <p:cNvPr id="6" name="CuadroTexto 5">
            <a:extLst>
              <a:ext uri="{FF2B5EF4-FFF2-40B4-BE49-F238E27FC236}">
                <a16:creationId xmlns:a16="http://schemas.microsoft.com/office/drawing/2014/main" id="{284037F1-746F-8B44-BEF7-B7A6B5843DE7}"/>
              </a:ext>
            </a:extLst>
          </p:cNvPr>
          <p:cNvSpPr txBox="1"/>
          <p:nvPr/>
        </p:nvSpPr>
        <p:spPr>
          <a:xfrm>
            <a:off x="2870791" y="88446"/>
            <a:ext cx="9321210" cy="338554"/>
          </a:xfrm>
          <a:prstGeom prst="rect">
            <a:avLst/>
          </a:prstGeom>
          <a:noFill/>
        </p:spPr>
        <p:txBody>
          <a:bodyPr wrap="square" rtlCol="0">
            <a:spAutoFit/>
          </a:bodyPr>
          <a:lstStyle/>
          <a:p>
            <a:pPr algn="r"/>
            <a:r>
              <a:rPr lang="el-GR" sz="1600" b="1" dirty="0">
                <a:solidFill>
                  <a:schemeClr val="bg1"/>
                </a:solidFill>
              </a:rPr>
              <a:t>ΔΕΞΙΟΤΗΤΕΣ ΚΑΤΑΣΚΕΥΑΣΤΩΝ</a:t>
            </a:r>
            <a:r>
              <a:rPr lang="en-GB" sz="1600" b="1" dirty="0">
                <a:solidFill>
                  <a:schemeClr val="bg1"/>
                </a:solidFill>
              </a:rPr>
              <a:t>:</a:t>
            </a:r>
            <a:r>
              <a:rPr lang="el-GR" sz="1600" b="1" dirty="0">
                <a:solidFill>
                  <a:schemeClr val="bg1"/>
                </a:solidFill>
              </a:rPr>
              <a:t> ΣΥΝΔΗΜΙΟΥΡΓΙΑ</a:t>
            </a:r>
            <a:r>
              <a:rPr lang="en-GB" sz="1600" b="1" dirty="0">
                <a:solidFill>
                  <a:schemeClr val="bg1"/>
                </a:solidFill>
              </a:rPr>
              <a:t>, </a:t>
            </a:r>
            <a:r>
              <a:rPr lang="el-GR" sz="1600" b="1" dirty="0">
                <a:solidFill>
                  <a:schemeClr val="bg1"/>
                </a:solidFill>
              </a:rPr>
              <a:t>ΣΥΝ- ΣΧΕΔΙΑΣΜΟΣ</a:t>
            </a:r>
            <a:r>
              <a:rPr lang="en-GB" sz="1600" b="1" dirty="0">
                <a:solidFill>
                  <a:schemeClr val="bg1"/>
                </a:solidFill>
              </a:rPr>
              <a:t>, </a:t>
            </a:r>
            <a:r>
              <a:rPr lang="el-GR" sz="1600" b="1" dirty="0">
                <a:solidFill>
                  <a:schemeClr val="bg1"/>
                </a:solidFill>
              </a:rPr>
              <a:t>ΣΥΝΕΡΓΑΣΙΑ</a:t>
            </a:r>
            <a:r>
              <a:rPr lang="en-GB" sz="1600" b="1" dirty="0">
                <a:solidFill>
                  <a:schemeClr val="bg1"/>
                </a:solidFill>
              </a:rPr>
              <a:t>,</a:t>
            </a:r>
            <a:r>
              <a:rPr lang="el-GR" sz="1600" b="1" dirty="0">
                <a:solidFill>
                  <a:schemeClr val="bg1"/>
                </a:solidFill>
              </a:rPr>
              <a:t>ΣΧΕΔΙΑΣΤΙΚΗ ΛΟΓΙΚΗ</a:t>
            </a:r>
            <a:r>
              <a:rPr lang="en-GB" sz="1600" b="1" dirty="0">
                <a:solidFill>
                  <a:schemeClr val="bg1"/>
                </a:solidFill>
              </a:rPr>
              <a:t> </a:t>
            </a:r>
          </a:p>
        </p:txBody>
      </p:sp>
      <p:sp>
        <p:nvSpPr>
          <p:cNvPr id="3" name="Rectángulo 2">
            <a:extLst>
              <a:ext uri="{FF2B5EF4-FFF2-40B4-BE49-F238E27FC236}">
                <a16:creationId xmlns:a16="http://schemas.microsoft.com/office/drawing/2014/main" id="{AAB39A80-3C64-5941-A241-B62B28770E9C}"/>
              </a:ext>
            </a:extLst>
          </p:cNvPr>
          <p:cNvSpPr/>
          <p:nvPr/>
        </p:nvSpPr>
        <p:spPr>
          <a:xfrm>
            <a:off x="123092" y="765408"/>
            <a:ext cx="11969262" cy="369332"/>
          </a:xfrm>
          <a:prstGeom prst="rect">
            <a:avLst/>
          </a:prstGeom>
        </p:spPr>
        <p:txBody>
          <a:bodyPr wrap="square">
            <a:spAutoFit/>
          </a:bodyPr>
          <a:lstStyle/>
          <a:p>
            <a:r>
              <a:rPr lang="el-GR" b="1" dirty="0"/>
              <a:t>Τι εργαλεία μπορώ να χρησιμοποιήσω για να κατανοήσω τους ανθρώπους;</a:t>
            </a:r>
            <a:endParaRPr lang="en-IE" dirty="0"/>
          </a:p>
        </p:txBody>
      </p:sp>
      <p:sp>
        <p:nvSpPr>
          <p:cNvPr id="5" name="Rectángulo 4">
            <a:extLst>
              <a:ext uri="{FF2B5EF4-FFF2-40B4-BE49-F238E27FC236}">
                <a16:creationId xmlns:a16="http://schemas.microsoft.com/office/drawing/2014/main" id="{8BDDF7EC-BC6F-E242-BC69-C572876F190E}"/>
              </a:ext>
            </a:extLst>
          </p:cNvPr>
          <p:cNvSpPr/>
          <p:nvPr/>
        </p:nvSpPr>
        <p:spPr>
          <a:xfrm>
            <a:off x="316524" y="5934670"/>
            <a:ext cx="8100646" cy="923330"/>
          </a:xfrm>
          <a:prstGeom prst="rect">
            <a:avLst/>
          </a:prstGeom>
        </p:spPr>
        <p:txBody>
          <a:bodyPr wrap="square">
            <a:spAutoFit/>
          </a:bodyPr>
          <a:lstStyle/>
          <a:p>
            <a:r>
              <a:rPr lang="el-GR" dirty="0">
                <a:latin typeface="Arial" panose="020B0604020202020204" pitchFamily="34" charset="0"/>
                <a:cs typeface="Arial" panose="020B0604020202020204" pitchFamily="34" charset="0"/>
              </a:rPr>
              <a:t>Για περαιτέρω ανάγνωση:</a:t>
            </a:r>
            <a:endParaRPr lang="en-GB" dirty="0">
              <a:latin typeface="Arial" panose="020B0604020202020204" pitchFamily="34" charset="0"/>
              <a:cs typeface="Arial" panose="020B0604020202020204" pitchFamily="34" charset="0"/>
            </a:endParaRPr>
          </a:p>
          <a:p>
            <a:r>
              <a:rPr lang="en-GB" dirty="0">
                <a:hlinkClick r:id="rId2"/>
              </a:rPr>
              <a:t>https://www.designkit.org/methods#filter</a:t>
            </a:r>
            <a:endParaRPr lang="en-GB" dirty="0"/>
          </a:p>
          <a:p>
            <a:endParaRPr lang="en-GB" dirty="0"/>
          </a:p>
        </p:txBody>
      </p:sp>
      <p:pic>
        <p:nvPicPr>
          <p:cNvPr id="2" name="Picture 1">
            <a:extLst>
              <a:ext uri="{FF2B5EF4-FFF2-40B4-BE49-F238E27FC236}">
                <a16:creationId xmlns:a16="http://schemas.microsoft.com/office/drawing/2014/main" id="{EBD887E9-B4DD-C645-A0BE-0BC813A1130E}"/>
              </a:ext>
            </a:extLst>
          </p:cNvPr>
          <p:cNvPicPr>
            <a:picLocks noChangeAspect="1"/>
          </p:cNvPicPr>
          <p:nvPr/>
        </p:nvPicPr>
        <p:blipFill>
          <a:blip r:embed="rId3"/>
          <a:stretch>
            <a:fillRect/>
          </a:stretch>
        </p:blipFill>
        <p:spPr>
          <a:xfrm>
            <a:off x="5427330" y="1134740"/>
            <a:ext cx="5355983" cy="5445698"/>
          </a:xfrm>
          <a:prstGeom prst="rect">
            <a:avLst/>
          </a:prstGeom>
        </p:spPr>
      </p:pic>
    </p:spTree>
    <p:extLst>
      <p:ext uri="{BB962C8B-B14F-4D97-AF65-F5344CB8AC3E}">
        <p14:creationId xmlns:p14="http://schemas.microsoft.com/office/powerpoint/2010/main" val="6308267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uadroTexto 11">
            <a:extLst>
              <a:ext uri="{FF2B5EF4-FFF2-40B4-BE49-F238E27FC236}">
                <a16:creationId xmlns:a16="http://schemas.microsoft.com/office/drawing/2014/main" id="{C1B5FD9D-83D9-8640-91FF-DC09975B7F2C}"/>
              </a:ext>
            </a:extLst>
          </p:cNvPr>
          <p:cNvSpPr txBox="1"/>
          <p:nvPr/>
        </p:nvSpPr>
        <p:spPr>
          <a:xfrm>
            <a:off x="76200" y="70339"/>
            <a:ext cx="5175739" cy="369332"/>
          </a:xfrm>
          <a:prstGeom prst="rect">
            <a:avLst/>
          </a:prstGeom>
          <a:noFill/>
        </p:spPr>
        <p:txBody>
          <a:bodyPr wrap="square" rtlCol="0">
            <a:spAutoFit/>
          </a:bodyPr>
          <a:lstStyle/>
          <a:p>
            <a:r>
              <a:rPr lang="el-GR" b="1" dirty="0">
                <a:solidFill>
                  <a:schemeClr val="bg1"/>
                </a:solidFill>
              </a:rPr>
              <a:t>Ανθρωποκεντρικός σχεδιασμός</a:t>
            </a:r>
            <a:endParaRPr lang="en-GB" b="1" dirty="0">
              <a:solidFill>
                <a:schemeClr val="bg1"/>
              </a:solidFill>
            </a:endParaRPr>
          </a:p>
        </p:txBody>
      </p:sp>
      <p:sp>
        <p:nvSpPr>
          <p:cNvPr id="6" name="CuadroTexto 5">
            <a:extLst>
              <a:ext uri="{FF2B5EF4-FFF2-40B4-BE49-F238E27FC236}">
                <a16:creationId xmlns:a16="http://schemas.microsoft.com/office/drawing/2014/main" id="{284037F1-746F-8B44-BEF7-B7A6B5843DE7}"/>
              </a:ext>
            </a:extLst>
          </p:cNvPr>
          <p:cNvSpPr txBox="1"/>
          <p:nvPr/>
        </p:nvSpPr>
        <p:spPr>
          <a:xfrm>
            <a:off x="1828800" y="88446"/>
            <a:ext cx="10363202" cy="338554"/>
          </a:xfrm>
          <a:prstGeom prst="rect">
            <a:avLst/>
          </a:prstGeom>
          <a:noFill/>
        </p:spPr>
        <p:txBody>
          <a:bodyPr wrap="square" rtlCol="0">
            <a:spAutoFit/>
          </a:bodyPr>
          <a:lstStyle/>
          <a:p>
            <a:pPr algn="r"/>
            <a:r>
              <a:rPr lang="el-GR" sz="1600" b="1" dirty="0">
                <a:solidFill>
                  <a:schemeClr val="bg1"/>
                </a:solidFill>
              </a:rPr>
              <a:t>ΔΕΞΙΟΤΗΤΕΣ ΚΑΤΑΣΚΕΥΑΣΤΩΝ</a:t>
            </a:r>
            <a:r>
              <a:rPr lang="en-GB" sz="1600" b="1" dirty="0">
                <a:solidFill>
                  <a:schemeClr val="bg1"/>
                </a:solidFill>
              </a:rPr>
              <a:t>:</a:t>
            </a:r>
            <a:r>
              <a:rPr lang="el-GR" sz="1600" b="1" dirty="0">
                <a:solidFill>
                  <a:schemeClr val="bg1"/>
                </a:solidFill>
              </a:rPr>
              <a:t> ΣΥΝΔΗΜΙΟΥΡΓΙΑ</a:t>
            </a:r>
            <a:r>
              <a:rPr lang="en-GB" sz="1600" b="1" dirty="0">
                <a:solidFill>
                  <a:schemeClr val="bg1"/>
                </a:solidFill>
              </a:rPr>
              <a:t>, </a:t>
            </a:r>
            <a:r>
              <a:rPr lang="el-GR" sz="1600" b="1" dirty="0">
                <a:solidFill>
                  <a:schemeClr val="bg1"/>
                </a:solidFill>
              </a:rPr>
              <a:t>ΣΥΝ- ΣΧΕΔΙΑΣΜΟΣ</a:t>
            </a:r>
            <a:r>
              <a:rPr lang="en-GB" sz="1600" b="1" dirty="0">
                <a:solidFill>
                  <a:schemeClr val="bg1"/>
                </a:solidFill>
              </a:rPr>
              <a:t>, </a:t>
            </a:r>
            <a:r>
              <a:rPr lang="el-GR" sz="1600" b="1" dirty="0">
                <a:solidFill>
                  <a:schemeClr val="bg1"/>
                </a:solidFill>
              </a:rPr>
              <a:t>ΣΥΝΕΡΓΑΣΙΑ</a:t>
            </a:r>
            <a:r>
              <a:rPr lang="en-GB" sz="1600" b="1" dirty="0">
                <a:solidFill>
                  <a:schemeClr val="bg1"/>
                </a:solidFill>
              </a:rPr>
              <a:t>,</a:t>
            </a:r>
            <a:r>
              <a:rPr lang="el-GR" sz="1600" b="1" dirty="0">
                <a:solidFill>
                  <a:schemeClr val="bg1"/>
                </a:solidFill>
              </a:rPr>
              <a:t>ΣΧΕΔΙΑΣΤΙΚΗ ΛΟΓΙΚΗ</a:t>
            </a:r>
            <a:r>
              <a:rPr lang="en-GB" sz="1600" b="1" dirty="0">
                <a:solidFill>
                  <a:schemeClr val="bg1"/>
                </a:solidFill>
              </a:rPr>
              <a:t> </a:t>
            </a:r>
          </a:p>
        </p:txBody>
      </p:sp>
      <p:sp>
        <p:nvSpPr>
          <p:cNvPr id="3" name="Rectángulo 2">
            <a:extLst>
              <a:ext uri="{FF2B5EF4-FFF2-40B4-BE49-F238E27FC236}">
                <a16:creationId xmlns:a16="http://schemas.microsoft.com/office/drawing/2014/main" id="{AAB39A80-3C64-5941-A241-B62B28770E9C}"/>
              </a:ext>
            </a:extLst>
          </p:cNvPr>
          <p:cNvSpPr/>
          <p:nvPr/>
        </p:nvSpPr>
        <p:spPr>
          <a:xfrm>
            <a:off x="123092" y="765408"/>
            <a:ext cx="11969262" cy="646331"/>
          </a:xfrm>
          <a:prstGeom prst="rect">
            <a:avLst/>
          </a:prstGeom>
        </p:spPr>
        <p:txBody>
          <a:bodyPr wrap="square">
            <a:spAutoFit/>
          </a:bodyPr>
          <a:lstStyle/>
          <a:p>
            <a:r>
              <a:rPr lang="el-GR" b="1" dirty="0"/>
              <a:t>Πώς μπορώ να πρωτοτυπώ τις ιδέες μου;</a:t>
            </a:r>
            <a:endParaRPr lang="en-IE" dirty="0"/>
          </a:p>
          <a:p>
            <a:endParaRPr lang="en-IE" dirty="0"/>
          </a:p>
        </p:txBody>
      </p:sp>
      <p:sp>
        <p:nvSpPr>
          <p:cNvPr id="5" name="Rectángulo 4">
            <a:extLst>
              <a:ext uri="{FF2B5EF4-FFF2-40B4-BE49-F238E27FC236}">
                <a16:creationId xmlns:a16="http://schemas.microsoft.com/office/drawing/2014/main" id="{8BDDF7EC-BC6F-E242-BC69-C572876F190E}"/>
              </a:ext>
            </a:extLst>
          </p:cNvPr>
          <p:cNvSpPr/>
          <p:nvPr/>
        </p:nvSpPr>
        <p:spPr>
          <a:xfrm>
            <a:off x="316524" y="5934670"/>
            <a:ext cx="8100646" cy="923330"/>
          </a:xfrm>
          <a:prstGeom prst="rect">
            <a:avLst/>
          </a:prstGeom>
        </p:spPr>
        <p:txBody>
          <a:bodyPr wrap="square">
            <a:spAutoFit/>
          </a:bodyPr>
          <a:lstStyle/>
          <a:p>
            <a:r>
              <a:rPr lang="el-GR" dirty="0">
                <a:latin typeface="Arial" panose="020B0604020202020204" pitchFamily="34" charset="0"/>
                <a:cs typeface="Arial" panose="020B0604020202020204" pitchFamily="34" charset="0"/>
              </a:rPr>
              <a:t>Για περαιτέρω ανάγνωση:</a:t>
            </a:r>
            <a:endParaRPr lang="en-GB" dirty="0">
              <a:latin typeface="Arial" panose="020B0604020202020204" pitchFamily="34" charset="0"/>
              <a:cs typeface="Arial" panose="020B0604020202020204" pitchFamily="34" charset="0"/>
            </a:endParaRPr>
          </a:p>
          <a:p>
            <a:r>
              <a:rPr lang="en-GB" dirty="0">
                <a:hlinkClick r:id="rId2"/>
              </a:rPr>
              <a:t>https://www.designkit.org/methods#filter</a:t>
            </a:r>
            <a:endParaRPr lang="en-GB" dirty="0"/>
          </a:p>
          <a:p>
            <a:endParaRPr lang="en-GB" dirty="0"/>
          </a:p>
        </p:txBody>
      </p:sp>
      <p:pic>
        <p:nvPicPr>
          <p:cNvPr id="4" name="Picture 3">
            <a:extLst>
              <a:ext uri="{FF2B5EF4-FFF2-40B4-BE49-F238E27FC236}">
                <a16:creationId xmlns:a16="http://schemas.microsoft.com/office/drawing/2014/main" id="{32C889AA-3146-7E4F-B5F0-2498B1CFC6BE}"/>
              </a:ext>
            </a:extLst>
          </p:cNvPr>
          <p:cNvPicPr>
            <a:picLocks noChangeAspect="1"/>
          </p:cNvPicPr>
          <p:nvPr/>
        </p:nvPicPr>
        <p:blipFill>
          <a:blip r:embed="rId3"/>
          <a:stretch>
            <a:fillRect/>
          </a:stretch>
        </p:blipFill>
        <p:spPr>
          <a:xfrm>
            <a:off x="6190615" y="765408"/>
            <a:ext cx="4453110" cy="5902960"/>
          </a:xfrm>
          <a:prstGeom prst="rect">
            <a:avLst/>
          </a:prstGeom>
        </p:spPr>
      </p:pic>
    </p:spTree>
    <p:extLst>
      <p:ext uri="{BB962C8B-B14F-4D97-AF65-F5344CB8AC3E}">
        <p14:creationId xmlns:p14="http://schemas.microsoft.com/office/powerpoint/2010/main" val="31017919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uadroTexto 11">
            <a:extLst>
              <a:ext uri="{FF2B5EF4-FFF2-40B4-BE49-F238E27FC236}">
                <a16:creationId xmlns:a16="http://schemas.microsoft.com/office/drawing/2014/main" id="{C1B5FD9D-83D9-8640-91FF-DC09975B7F2C}"/>
              </a:ext>
            </a:extLst>
          </p:cNvPr>
          <p:cNvSpPr txBox="1"/>
          <p:nvPr/>
        </p:nvSpPr>
        <p:spPr>
          <a:xfrm>
            <a:off x="76200" y="70339"/>
            <a:ext cx="5175739" cy="369332"/>
          </a:xfrm>
          <a:prstGeom prst="rect">
            <a:avLst/>
          </a:prstGeom>
          <a:noFill/>
        </p:spPr>
        <p:txBody>
          <a:bodyPr wrap="square" rtlCol="0">
            <a:spAutoFit/>
          </a:bodyPr>
          <a:lstStyle/>
          <a:p>
            <a:r>
              <a:rPr lang="el-GR" b="1" dirty="0">
                <a:solidFill>
                  <a:schemeClr val="bg1"/>
                </a:solidFill>
              </a:rPr>
              <a:t>Ανθρωποκεντρικός σχεδιασμός</a:t>
            </a:r>
            <a:endParaRPr lang="en-GB" b="1" dirty="0">
              <a:solidFill>
                <a:schemeClr val="bg1"/>
              </a:solidFill>
            </a:endParaRPr>
          </a:p>
        </p:txBody>
      </p:sp>
      <p:sp>
        <p:nvSpPr>
          <p:cNvPr id="6" name="CuadroTexto 5">
            <a:extLst>
              <a:ext uri="{FF2B5EF4-FFF2-40B4-BE49-F238E27FC236}">
                <a16:creationId xmlns:a16="http://schemas.microsoft.com/office/drawing/2014/main" id="{284037F1-746F-8B44-BEF7-B7A6B5843DE7}"/>
              </a:ext>
            </a:extLst>
          </p:cNvPr>
          <p:cNvSpPr txBox="1"/>
          <p:nvPr/>
        </p:nvSpPr>
        <p:spPr>
          <a:xfrm>
            <a:off x="2317898" y="88446"/>
            <a:ext cx="9874103" cy="338554"/>
          </a:xfrm>
          <a:prstGeom prst="rect">
            <a:avLst/>
          </a:prstGeom>
          <a:noFill/>
        </p:spPr>
        <p:txBody>
          <a:bodyPr wrap="square" rtlCol="0">
            <a:spAutoFit/>
          </a:bodyPr>
          <a:lstStyle/>
          <a:p>
            <a:pPr algn="r"/>
            <a:r>
              <a:rPr lang="el-GR" sz="1600" b="1" dirty="0">
                <a:solidFill>
                  <a:schemeClr val="bg1"/>
                </a:solidFill>
              </a:rPr>
              <a:t>ΔΕΞΙΟΤΗΤΕΣ ΚΑΤΑΣΚΕΥΑΣΤΩΝ</a:t>
            </a:r>
            <a:r>
              <a:rPr lang="en-GB" sz="1600" b="1" dirty="0">
                <a:solidFill>
                  <a:schemeClr val="bg1"/>
                </a:solidFill>
              </a:rPr>
              <a:t>:</a:t>
            </a:r>
            <a:r>
              <a:rPr lang="el-GR" sz="1600" b="1" dirty="0">
                <a:solidFill>
                  <a:schemeClr val="bg1"/>
                </a:solidFill>
              </a:rPr>
              <a:t> ΣΥΝΔΗΜΙΟΥΡΓΙΑ</a:t>
            </a:r>
            <a:r>
              <a:rPr lang="en-GB" sz="1600" b="1" dirty="0">
                <a:solidFill>
                  <a:schemeClr val="bg1"/>
                </a:solidFill>
              </a:rPr>
              <a:t>, </a:t>
            </a:r>
            <a:r>
              <a:rPr lang="el-GR" sz="1600" b="1" dirty="0">
                <a:solidFill>
                  <a:schemeClr val="bg1"/>
                </a:solidFill>
              </a:rPr>
              <a:t>ΣΥΝ- ΣΧΕΔΙΑΣΜΟΣ</a:t>
            </a:r>
            <a:r>
              <a:rPr lang="en-GB" sz="1600" b="1" dirty="0">
                <a:solidFill>
                  <a:schemeClr val="bg1"/>
                </a:solidFill>
              </a:rPr>
              <a:t>, </a:t>
            </a:r>
            <a:r>
              <a:rPr lang="el-GR" sz="1600" b="1" dirty="0">
                <a:solidFill>
                  <a:schemeClr val="bg1"/>
                </a:solidFill>
              </a:rPr>
              <a:t>ΣΥΝΕΡΓΑΣΙΑ</a:t>
            </a:r>
            <a:r>
              <a:rPr lang="en-GB" sz="1600" b="1" dirty="0">
                <a:solidFill>
                  <a:schemeClr val="bg1"/>
                </a:solidFill>
              </a:rPr>
              <a:t>,</a:t>
            </a:r>
            <a:r>
              <a:rPr lang="el-GR" sz="1600" b="1" dirty="0">
                <a:solidFill>
                  <a:schemeClr val="bg1"/>
                </a:solidFill>
              </a:rPr>
              <a:t>ΣΧΕΔΙΑΣΤΙΚΗ ΛΟΓΙΚΗ</a:t>
            </a:r>
            <a:r>
              <a:rPr lang="en-GB" sz="1600" b="1" dirty="0">
                <a:solidFill>
                  <a:schemeClr val="bg1"/>
                </a:solidFill>
              </a:rPr>
              <a:t> </a:t>
            </a:r>
          </a:p>
        </p:txBody>
      </p:sp>
      <p:sp>
        <p:nvSpPr>
          <p:cNvPr id="3" name="Rectángulo 2">
            <a:extLst>
              <a:ext uri="{FF2B5EF4-FFF2-40B4-BE49-F238E27FC236}">
                <a16:creationId xmlns:a16="http://schemas.microsoft.com/office/drawing/2014/main" id="{AAB39A80-3C64-5941-A241-B62B28770E9C}"/>
              </a:ext>
            </a:extLst>
          </p:cNvPr>
          <p:cNvSpPr/>
          <p:nvPr/>
        </p:nvSpPr>
        <p:spPr>
          <a:xfrm>
            <a:off x="123092" y="765408"/>
            <a:ext cx="11969262" cy="369332"/>
          </a:xfrm>
          <a:prstGeom prst="rect">
            <a:avLst/>
          </a:prstGeom>
        </p:spPr>
        <p:txBody>
          <a:bodyPr wrap="square">
            <a:spAutoFit/>
          </a:bodyPr>
          <a:lstStyle/>
          <a:p>
            <a:r>
              <a:rPr lang="el-GR" b="1" dirty="0"/>
              <a:t>Πώς μπορώ να πρωτοτυπώ τις ιδέες μου;</a:t>
            </a:r>
            <a:endParaRPr lang="en-IE" dirty="0"/>
          </a:p>
        </p:txBody>
      </p:sp>
      <p:sp>
        <p:nvSpPr>
          <p:cNvPr id="5" name="Rectángulo 4">
            <a:extLst>
              <a:ext uri="{FF2B5EF4-FFF2-40B4-BE49-F238E27FC236}">
                <a16:creationId xmlns:a16="http://schemas.microsoft.com/office/drawing/2014/main" id="{8BDDF7EC-BC6F-E242-BC69-C572876F190E}"/>
              </a:ext>
            </a:extLst>
          </p:cNvPr>
          <p:cNvSpPr/>
          <p:nvPr/>
        </p:nvSpPr>
        <p:spPr>
          <a:xfrm>
            <a:off x="316524" y="5934670"/>
            <a:ext cx="8100646" cy="923330"/>
          </a:xfrm>
          <a:prstGeom prst="rect">
            <a:avLst/>
          </a:prstGeom>
        </p:spPr>
        <p:txBody>
          <a:bodyPr wrap="square">
            <a:spAutoFit/>
          </a:bodyPr>
          <a:lstStyle/>
          <a:p>
            <a:r>
              <a:rPr lang="el-GR" dirty="0">
                <a:latin typeface="Arial" panose="020B0604020202020204" pitchFamily="34" charset="0"/>
                <a:cs typeface="Arial" panose="020B0604020202020204" pitchFamily="34" charset="0"/>
              </a:rPr>
              <a:t>Για περαιτέρω ανάγνωση:</a:t>
            </a:r>
            <a:endParaRPr lang="en-GB" dirty="0">
              <a:latin typeface="Arial" panose="020B0604020202020204" pitchFamily="34" charset="0"/>
              <a:cs typeface="Arial" panose="020B0604020202020204" pitchFamily="34" charset="0"/>
            </a:endParaRPr>
          </a:p>
          <a:p>
            <a:r>
              <a:rPr lang="en-GB" dirty="0">
                <a:hlinkClick r:id="rId2"/>
              </a:rPr>
              <a:t>https://www.designkit.org/methods#filter</a:t>
            </a:r>
            <a:endParaRPr lang="en-GB" dirty="0"/>
          </a:p>
          <a:p>
            <a:endParaRPr lang="en-GB" dirty="0"/>
          </a:p>
        </p:txBody>
      </p:sp>
      <p:pic>
        <p:nvPicPr>
          <p:cNvPr id="2" name="Picture 1">
            <a:extLst>
              <a:ext uri="{FF2B5EF4-FFF2-40B4-BE49-F238E27FC236}">
                <a16:creationId xmlns:a16="http://schemas.microsoft.com/office/drawing/2014/main" id="{E7D8FB62-3821-9042-B49F-3128CBE4F3A4}"/>
              </a:ext>
            </a:extLst>
          </p:cNvPr>
          <p:cNvPicPr>
            <a:picLocks noChangeAspect="1"/>
          </p:cNvPicPr>
          <p:nvPr/>
        </p:nvPicPr>
        <p:blipFill>
          <a:blip r:embed="rId3"/>
          <a:stretch>
            <a:fillRect/>
          </a:stretch>
        </p:blipFill>
        <p:spPr>
          <a:xfrm>
            <a:off x="660400" y="1681812"/>
            <a:ext cx="5123767" cy="3860135"/>
          </a:xfrm>
          <a:prstGeom prst="rect">
            <a:avLst/>
          </a:prstGeom>
        </p:spPr>
      </p:pic>
      <p:pic>
        <p:nvPicPr>
          <p:cNvPr id="7" name="Picture 6">
            <a:extLst>
              <a:ext uri="{FF2B5EF4-FFF2-40B4-BE49-F238E27FC236}">
                <a16:creationId xmlns:a16="http://schemas.microsoft.com/office/drawing/2014/main" id="{415D18B5-CB3E-0640-9E25-93710C693A22}"/>
              </a:ext>
            </a:extLst>
          </p:cNvPr>
          <p:cNvPicPr>
            <a:picLocks noChangeAspect="1"/>
          </p:cNvPicPr>
          <p:nvPr/>
        </p:nvPicPr>
        <p:blipFill>
          <a:blip r:embed="rId4"/>
          <a:stretch>
            <a:fillRect/>
          </a:stretch>
        </p:blipFill>
        <p:spPr>
          <a:xfrm>
            <a:off x="6096000" y="1681812"/>
            <a:ext cx="5123767" cy="2592330"/>
          </a:xfrm>
          <a:prstGeom prst="rect">
            <a:avLst/>
          </a:prstGeom>
        </p:spPr>
      </p:pic>
    </p:spTree>
    <p:extLst>
      <p:ext uri="{BB962C8B-B14F-4D97-AF65-F5344CB8AC3E}">
        <p14:creationId xmlns:p14="http://schemas.microsoft.com/office/powerpoint/2010/main" val="558133241"/>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1551</TotalTime>
  <Words>518</Words>
  <Application>Microsoft Macintosh PowerPoint</Application>
  <PresentationFormat>Widescreen</PresentationFormat>
  <Paragraphs>38</Paragraphs>
  <Slides>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Arial</vt:lpstr>
      <vt:lpstr>Calibri</vt:lpstr>
      <vt:lpstr>Calibri Light</vt:lpstr>
      <vt:lpstr>Tema de Office</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MVL</dc:creator>
  <cp:lastModifiedBy>Marilya Charalambides</cp:lastModifiedBy>
  <cp:revision>17</cp:revision>
  <cp:lastPrinted>2021-05-10T16:05:27Z</cp:lastPrinted>
  <dcterms:created xsi:type="dcterms:W3CDTF">2021-03-02T12:10:09Z</dcterms:created>
  <dcterms:modified xsi:type="dcterms:W3CDTF">2021-10-16T07:03:49Z</dcterms:modified>
</cp:coreProperties>
</file>