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Lst>
  <p:sldSz cx="10693400" cy="7562850"/>
  <p:notesSz cx="10693400" cy="75628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A267A"/>
    <a:srgbClr val="F3D54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1915"/>
    <p:restoredTop sz="94648"/>
  </p:normalViewPr>
  <p:slideViewPr>
    <p:cSldViewPr>
      <p:cViewPr>
        <p:scale>
          <a:sx n="138" d="100"/>
          <a:sy n="138" d="100"/>
        </p:scale>
        <p:origin x="-2688" y="-44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4483"/>
            <a:ext cx="9089390" cy="158819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604010" y="4235196"/>
            <a:ext cx="7485380" cy="189071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10/8/21</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rgbClr val="8EB623"/>
                </a:solidFill>
                <a:latin typeface="Sui Generis Bk"/>
                <a:cs typeface="Sui Generis Bk"/>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10/8/21</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rgbClr val="8EB623"/>
                </a:solidFill>
                <a:latin typeface="Sui Generis Bk"/>
                <a:cs typeface="Sui Generis Bk"/>
              </a:defRPr>
            </a:lvl1pPr>
          </a:lstStyle>
          <a:p>
            <a:endParaRPr/>
          </a:p>
        </p:txBody>
      </p:sp>
      <p:sp>
        <p:nvSpPr>
          <p:cNvPr id="3" name="Holder 3"/>
          <p:cNvSpPr>
            <a:spLocks noGrp="1"/>
          </p:cNvSpPr>
          <p:nvPr>
            <p:ph sz="half" idx="2"/>
          </p:nvPr>
        </p:nvSpPr>
        <p:spPr>
          <a:xfrm>
            <a:off x="534670" y="1739455"/>
            <a:ext cx="4651629"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507101" y="1739455"/>
            <a:ext cx="4651629" cy="499148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10/8/21</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rgbClr val="8EB623"/>
                </a:solidFill>
                <a:latin typeface="Sui Generis Bk"/>
                <a:cs typeface="Sui Generis Bk"/>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10/8/21</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10/8/21</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539755" y="320040"/>
            <a:ext cx="9613889" cy="1244600"/>
          </a:xfrm>
          <a:prstGeom prst="rect">
            <a:avLst/>
          </a:prstGeom>
        </p:spPr>
        <p:txBody>
          <a:bodyPr wrap="square" lIns="0" tIns="0" rIns="0" bIns="0">
            <a:spAutoFit/>
          </a:bodyPr>
          <a:lstStyle>
            <a:lvl1pPr>
              <a:defRPr sz="4000" b="0" i="0">
                <a:solidFill>
                  <a:srgbClr val="8EB623"/>
                </a:solidFill>
                <a:latin typeface="Sui Generis Bk"/>
                <a:cs typeface="Sui Generis Bk"/>
              </a:defRPr>
            </a:lvl1pPr>
          </a:lstStyle>
          <a:p>
            <a:endParaRPr/>
          </a:p>
        </p:txBody>
      </p:sp>
      <p:sp>
        <p:nvSpPr>
          <p:cNvPr id="3" name="Holder 3"/>
          <p:cNvSpPr>
            <a:spLocks noGrp="1"/>
          </p:cNvSpPr>
          <p:nvPr>
            <p:ph type="body" idx="1"/>
          </p:nvPr>
        </p:nvSpPr>
        <p:spPr>
          <a:xfrm>
            <a:off x="534670" y="1739455"/>
            <a:ext cx="9624060"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635756" y="7033450"/>
            <a:ext cx="3421888"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7033450"/>
            <a:ext cx="2459482"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10/8/21</a:t>
            </a:fld>
            <a:endParaRPr lang="en-US"/>
          </a:p>
        </p:txBody>
      </p:sp>
      <p:sp>
        <p:nvSpPr>
          <p:cNvPr id="6" name="Holder 6"/>
          <p:cNvSpPr>
            <a:spLocks noGrp="1"/>
          </p:cNvSpPr>
          <p:nvPr>
            <p:ph type="sldNum" sz="quarter" idx="7"/>
          </p:nvPr>
        </p:nvSpPr>
        <p:spPr>
          <a:xfrm>
            <a:off x="7699248" y="7033450"/>
            <a:ext cx="2459482"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926962" y="2014693"/>
            <a:ext cx="0" cy="433705"/>
          </a:xfrm>
          <a:custGeom>
            <a:avLst/>
            <a:gdLst/>
            <a:ahLst/>
            <a:cxnLst/>
            <a:rect l="l" t="t" r="r" b="b"/>
            <a:pathLst>
              <a:path h="433705">
                <a:moveTo>
                  <a:pt x="0" y="0"/>
                </a:moveTo>
                <a:lnTo>
                  <a:pt x="0" y="433311"/>
                </a:lnTo>
              </a:path>
            </a:pathLst>
          </a:custGeom>
          <a:ln w="50800">
            <a:solidFill>
              <a:srgbClr val="F3D541"/>
            </a:solidFill>
          </a:ln>
        </p:spPr>
        <p:txBody>
          <a:bodyPr wrap="square" lIns="0" tIns="0" rIns="0" bIns="0" rtlCol="0"/>
          <a:lstStyle/>
          <a:p>
            <a:endParaRPr>
              <a:latin typeface="Bahnschrift" panose="020B0502040204020203" pitchFamily="34" charset="0"/>
            </a:endParaRPr>
          </a:p>
        </p:txBody>
      </p:sp>
      <p:sp>
        <p:nvSpPr>
          <p:cNvPr id="3" name="object 3"/>
          <p:cNvSpPr/>
          <p:nvPr/>
        </p:nvSpPr>
        <p:spPr>
          <a:xfrm>
            <a:off x="2110287" y="4558748"/>
            <a:ext cx="0" cy="433705"/>
          </a:xfrm>
          <a:custGeom>
            <a:avLst/>
            <a:gdLst/>
            <a:ahLst/>
            <a:cxnLst/>
            <a:rect l="l" t="t" r="r" b="b"/>
            <a:pathLst>
              <a:path h="433704">
                <a:moveTo>
                  <a:pt x="0" y="0"/>
                </a:moveTo>
                <a:lnTo>
                  <a:pt x="0" y="433311"/>
                </a:lnTo>
              </a:path>
            </a:pathLst>
          </a:custGeom>
          <a:ln w="50800">
            <a:solidFill>
              <a:srgbClr val="F3D541"/>
            </a:solidFill>
          </a:ln>
        </p:spPr>
        <p:txBody>
          <a:bodyPr wrap="square" lIns="0" tIns="0" rIns="0" bIns="0" rtlCol="0"/>
          <a:lstStyle/>
          <a:p>
            <a:endParaRPr>
              <a:latin typeface="Bahnschrift" panose="020B0502040204020203" pitchFamily="34" charset="0"/>
            </a:endParaRPr>
          </a:p>
        </p:txBody>
      </p:sp>
      <p:sp>
        <p:nvSpPr>
          <p:cNvPr id="4" name="object 4"/>
          <p:cNvSpPr/>
          <p:nvPr/>
        </p:nvSpPr>
        <p:spPr>
          <a:xfrm>
            <a:off x="5142943" y="2014693"/>
            <a:ext cx="0" cy="433705"/>
          </a:xfrm>
          <a:custGeom>
            <a:avLst/>
            <a:gdLst/>
            <a:ahLst/>
            <a:cxnLst/>
            <a:rect l="l" t="t" r="r" b="b"/>
            <a:pathLst>
              <a:path h="433705">
                <a:moveTo>
                  <a:pt x="0" y="0"/>
                </a:moveTo>
                <a:lnTo>
                  <a:pt x="0" y="433311"/>
                </a:lnTo>
              </a:path>
            </a:pathLst>
          </a:custGeom>
          <a:ln w="50800">
            <a:solidFill>
              <a:srgbClr val="F3D541"/>
            </a:solidFill>
          </a:ln>
        </p:spPr>
        <p:txBody>
          <a:bodyPr wrap="square" lIns="0" tIns="0" rIns="0" bIns="0" rtlCol="0"/>
          <a:lstStyle/>
          <a:p>
            <a:endParaRPr>
              <a:latin typeface="Bahnschrift" panose="020B0502040204020203" pitchFamily="34" charset="0"/>
            </a:endParaRPr>
          </a:p>
        </p:txBody>
      </p:sp>
      <p:sp>
        <p:nvSpPr>
          <p:cNvPr id="5" name="object 5"/>
          <p:cNvSpPr/>
          <p:nvPr/>
        </p:nvSpPr>
        <p:spPr>
          <a:xfrm>
            <a:off x="5320785" y="4558748"/>
            <a:ext cx="0" cy="433705"/>
          </a:xfrm>
          <a:custGeom>
            <a:avLst/>
            <a:gdLst/>
            <a:ahLst/>
            <a:cxnLst/>
            <a:rect l="l" t="t" r="r" b="b"/>
            <a:pathLst>
              <a:path h="433704">
                <a:moveTo>
                  <a:pt x="0" y="0"/>
                </a:moveTo>
                <a:lnTo>
                  <a:pt x="0" y="433311"/>
                </a:lnTo>
              </a:path>
            </a:pathLst>
          </a:custGeom>
          <a:ln w="50800">
            <a:solidFill>
              <a:srgbClr val="F3D541"/>
            </a:solidFill>
          </a:ln>
        </p:spPr>
        <p:txBody>
          <a:bodyPr wrap="square" lIns="0" tIns="0" rIns="0" bIns="0" rtlCol="0"/>
          <a:lstStyle/>
          <a:p>
            <a:endParaRPr>
              <a:latin typeface="Bahnschrift" panose="020B0502040204020203" pitchFamily="34" charset="0"/>
            </a:endParaRPr>
          </a:p>
        </p:txBody>
      </p:sp>
      <p:sp>
        <p:nvSpPr>
          <p:cNvPr id="6" name="object 6"/>
          <p:cNvSpPr/>
          <p:nvPr/>
        </p:nvSpPr>
        <p:spPr>
          <a:xfrm>
            <a:off x="8148943" y="2014693"/>
            <a:ext cx="0" cy="433705"/>
          </a:xfrm>
          <a:custGeom>
            <a:avLst/>
            <a:gdLst/>
            <a:ahLst/>
            <a:cxnLst/>
            <a:rect l="l" t="t" r="r" b="b"/>
            <a:pathLst>
              <a:path h="433705">
                <a:moveTo>
                  <a:pt x="0" y="0"/>
                </a:moveTo>
                <a:lnTo>
                  <a:pt x="0" y="433311"/>
                </a:lnTo>
              </a:path>
            </a:pathLst>
          </a:custGeom>
          <a:ln w="50800">
            <a:solidFill>
              <a:srgbClr val="F3D541"/>
            </a:solidFill>
          </a:ln>
        </p:spPr>
        <p:txBody>
          <a:bodyPr wrap="square" lIns="0" tIns="0" rIns="0" bIns="0" rtlCol="0"/>
          <a:lstStyle/>
          <a:p>
            <a:endParaRPr>
              <a:latin typeface="Bahnschrift" panose="020B0502040204020203" pitchFamily="34" charset="0"/>
            </a:endParaRPr>
          </a:p>
        </p:txBody>
      </p:sp>
      <p:sp>
        <p:nvSpPr>
          <p:cNvPr id="7" name="object 7"/>
          <p:cNvSpPr/>
          <p:nvPr/>
        </p:nvSpPr>
        <p:spPr>
          <a:xfrm>
            <a:off x="8336531" y="4558748"/>
            <a:ext cx="0" cy="433705"/>
          </a:xfrm>
          <a:custGeom>
            <a:avLst/>
            <a:gdLst/>
            <a:ahLst/>
            <a:cxnLst/>
            <a:rect l="l" t="t" r="r" b="b"/>
            <a:pathLst>
              <a:path h="433704">
                <a:moveTo>
                  <a:pt x="0" y="0"/>
                </a:moveTo>
                <a:lnTo>
                  <a:pt x="0" y="433311"/>
                </a:lnTo>
              </a:path>
            </a:pathLst>
          </a:custGeom>
          <a:ln w="50800">
            <a:solidFill>
              <a:srgbClr val="F3D541"/>
            </a:solidFill>
          </a:ln>
        </p:spPr>
        <p:txBody>
          <a:bodyPr wrap="square" lIns="0" tIns="0" rIns="0" bIns="0" rtlCol="0"/>
          <a:lstStyle/>
          <a:p>
            <a:endParaRPr>
              <a:latin typeface="Bahnschrift" panose="020B0502040204020203" pitchFamily="34" charset="0"/>
            </a:endParaRPr>
          </a:p>
        </p:txBody>
      </p:sp>
      <p:sp>
        <p:nvSpPr>
          <p:cNvPr id="8" name="object 8"/>
          <p:cNvSpPr/>
          <p:nvPr/>
        </p:nvSpPr>
        <p:spPr>
          <a:xfrm>
            <a:off x="1723905" y="2231343"/>
            <a:ext cx="406400" cy="406400"/>
          </a:xfrm>
          <a:custGeom>
            <a:avLst/>
            <a:gdLst/>
            <a:ahLst/>
            <a:cxnLst/>
            <a:rect l="l" t="t" r="r" b="b"/>
            <a:pathLst>
              <a:path w="406400" h="406400">
                <a:moveTo>
                  <a:pt x="203060" y="0"/>
                </a:moveTo>
                <a:lnTo>
                  <a:pt x="0" y="203060"/>
                </a:lnTo>
                <a:lnTo>
                  <a:pt x="203060" y="406120"/>
                </a:lnTo>
                <a:lnTo>
                  <a:pt x="406107" y="203060"/>
                </a:lnTo>
                <a:lnTo>
                  <a:pt x="203060" y="0"/>
                </a:lnTo>
                <a:close/>
              </a:path>
            </a:pathLst>
          </a:custGeom>
          <a:solidFill>
            <a:srgbClr val="F3D541"/>
          </a:solidFill>
        </p:spPr>
        <p:txBody>
          <a:bodyPr wrap="square" lIns="0" tIns="0" rIns="0" bIns="0" rtlCol="0"/>
          <a:lstStyle/>
          <a:p>
            <a:endParaRPr>
              <a:latin typeface="Bahnschrift" panose="020B0502040204020203" pitchFamily="34" charset="0"/>
            </a:endParaRPr>
          </a:p>
        </p:txBody>
      </p:sp>
      <p:sp>
        <p:nvSpPr>
          <p:cNvPr id="9" name="object 9"/>
          <p:cNvSpPr/>
          <p:nvPr/>
        </p:nvSpPr>
        <p:spPr>
          <a:xfrm>
            <a:off x="1907230" y="4775400"/>
            <a:ext cx="406400" cy="406400"/>
          </a:xfrm>
          <a:custGeom>
            <a:avLst/>
            <a:gdLst/>
            <a:ahLst/>
            <a:cxnLst/>
            <a:rect l="l" t="t" r="r" b="b"/>
            <a:pathLst>
              <a:path w="406400" h="406400">
                <a:moveTo>
                  <a:pt x="203060" y="0"/>
                </a:moveTo>
                <a:lnTo>
                  <a:pt x="0" y="203060"/>
                </a:lnTo>
                <a:lnTo>
                  <a:pt x="203060" y="406120"/>
                </a:lnTo>
                <a:lnTo>
                  <a:pt x="406107" y="203060"/>
                </a:lnTo>
                <a:lnTo>
                  <a:pt x="203060" y="0"/>
                </a:lnTo>
                <a:close/>
              </a:path>
            </a:pathLst>
          </a:custGeom>
          <a:solidFill>
            <a:srgbClr val="F3D541"/>
          </a:solidFill>
        </p:spPr>
        <p:txBody>
          <a:bodyPr wrap="square" lIns="0" tIns="0" rIns="0" bIns="0" rtlCol="0"/>
          <a:lstStyle/>
          <a:p>
            <a:endParaRPr>
              <a:latin typeface="Bahnschrift" panose="020B0502040204020203" pitchFamily="34" charset="0"/>
            </a:endParaRPr>
          </a:p>
        </p:txBody>
      </p:sp>
      <p:sp>
        <p:nvSpPr>
          <p:cNvPr id="10" name="object 10"/>
          <p:cNvSpPr/>
          <p:nvPr/>
        </p:nvSpPr>
        <p:spPr>
          <a:xfrm>
            <a:off x="4939887" y="2231343"/>
            <a:ext cx="406400" cy="406400"/>
          </a:xfrm>
          <a:custGeom>
            <a:avLst/>
            <a:gdLst/>
            <a:ahLst/>
            <a:cxnLst/>
            <a:rect l="l" t="t" r="r" b="b"/>
            <a:pathLst>
              <a:path w="406400" h="406400">
                <a:moveTo>
                  <a:pt x="203060" y="0"/>
                </a:moveTo>
                <a:lnTo>
                  <a:pt x="0" y="203060"/>
                </a:lnTo>
                <a:lnTo>
                  <a:pt x="203060" y="406120"/>
                </a:lnTo>
                <a:lnTo>
                  <a:pt x="406107" y="203060"/>
                </a:lnTo>
                <a:lnTo>
                  <a:pt x="203060" y="0"/>
                </a:lnTo>
                <a:close/>
              </a:path>
            </a:pathLst>
          </a:custGeom>
          <a:solidFill>
            <a:srgbClr val="F3D541"/>
          </a:solidFill>
        </p:spPr>
        <p:txBody>
          <a:bodyPr wrap="square" lIns="0" tIns="0" rIns="0" bIns="0" rtlCol="0"/>
          <a:lstStyle/>
          <a:p>
            <a:endParaRPr>
              <a:latin typeface="Bahnschrift" panose="020B0502040204020203" pitchFamily="34" charset="0"/>
            </a:endParaRPr>
          </a:p>
        </p:txBody>
      </p:sp>
      <p:sp>
        <p:nvSpPr>
          <p:cNvPr id="11" name="object 11"/>
          <p:cNvSpPr/>
          <p:nvPr/>
        </p:nvSpPr>
        <p:spPr>
          <a:xfrm>
            <a:off x="5117727" y="4775400"/>
            <a:ext cx="406400" cy="406400"/>
          </a:xfrm>
          <a:custGeom>
            <a:avLst/>
            <a:gdLst/>
            <a:ahLst/>
            <a:cxnLst/>
            <a:rect l="l" t="t" r="r" b="b"/>
            <a:pathLst>
              <a:path w="406400" h="406400">
                <a:moveTo>
                  <a:pt x="203060" y="0"/>
                </a:moveTo>
                <a:lnTo>
                  <a:pt x="0" y="203060"/>
                </a:lnTo>
                <a:lnTo>
                  <a:pt x="203060" y="406120"/>
                </a:lnTo>
                <a:lnTo>
                  <a:pt x="406107" y="203060"/>
                </a:lnTo>
                <a:lnTo>
                  <a:pt x="203060" y="0"/>
                </a:lnTo>
                <a:close/>
              </a:path>
            </a:pathLst>
          </a:custGeom>
          <a:solidFill>
            <a:srgbClr val="F3D541"/>
          </a:solidFill>
        </p:spPr>
        <p:txBody>
          <a:bodyPr wrap="square" lIns="0" tIns="0" rIns="0" bIns="0" rtlCol="0"/>
          <a:lstStyle/>
          <a:p>
            <a:endParaRPr>
              <a:latin typeface="Bahnschrift" panose="020B0502040204020203" pitchFamily="34" charset="0"/>
            </a:endParaRPr>
          </a:p>
        </p:txBody>
      </p:sp>
      <p:sp>
        <p:nvSpPr>
          <p:cNvPr id="12" name="object 12"/>
          <p:cNvSpPr/>
          <p:nvPr/>
        </p:nvSpPr>
        <p:spPr>
          <a:xfrm>
            <a:off x="7945743" y="2245198"/>
            <a:ext cx="406400" cy="406400"/>
          </a:xfrm>
          <a:custGeom>
            <a:avLst/>
            <a:gdLst/>
            <a:ahLst/>
            <a:cxnLst/>
            <a:rect l="l" t="t" r="r" b="b"/>
            <a:pathLst>
              <a:path w="406400" h="406400">
                <a:moveTo>
                  <a:pt x="203060" y="0"/>
                </a:moveTo>
                <a:lnTo>
                  <a:pt x="0" y="203060"/>
                </a:lnTo>
                <a:lnTo>
                  <a:pt x="203060" y="406120"/>
                </a:lnTo>
                <a:lnTo>
                  <a:pt x="406107" y="203060"/>
                </a:lnTo>
                <a:lnTo>
                  <a:pt x="203060" y="0"/>
                </a:lnTo>
                <a:close/>
              </a:path>
            </a:pathLst>
          </a:custGeom>
          <a:solidFill>
            <a:srgbClr val="F3D541"/>
          </a:solidFill>
        </p:spPr>
        <p:txBody>
          <a:bodyPr wrap="square" lIns="0" tIns="0" rIns="0" bIns="0" rtlCol="0"/>
          <a:lstStyle/>
          <a:p>
            <a:endParaRPr>
              <a:latin typeface="Bahnschrift" panose="020B0502040204020203" pitchFamily="34" charset="0"/>
            </a:endParaRPr>
          </a:p>
        </p:txBody>
      </p:sp>
      <p:grpSp>
        <p:nvGrpSpPr>
          <p:cNvPr id="13" name="object 13"/>
          <p:cNvGrpSpPr/>
          <p:nvPr/>
        </p:nvGrpSpPr>
        <p:grpSpPr>
          <a:xfrm>
            <a:off x="457200" y="2014692"/>
            <a:ext cx="9777730" cy="5088255"/>
            <a:chOff x="457200" y="2014692"/>
            <a:chExt cx="9777730" cy="5088255"/>
          </a:xfrm>
        </p:grpSpPr>
        <p:sp>
          <p:nvSpPr>
            <p:cNvPr id="14" name="object 14"/>
            <p:cNvSpPr/>
            <p:nvPr/>
          </p:nvSpPr>
          <p:spPr>
            <a:xfrm>
              <a:off x="8133474" y="4775400"/>
              <a:ext cx="406400" cy="406400"/>
            </a:xfrm>
            <a:custGeom>
              <a:avLst/>
              <a:gdLst/>
              <a:ahLst/>
              <a:cxnLst/>
              <a:rect l="l" t="t" r="r" b="b"/>
              <a:pathLst>
                <a:path w="406400" h="406400">
                  <a:moveTo>
                    <a:pt x="203060" y="0"/>
                  </a:moveTo>
                  <a:lnTo>
                    <a:pt x="0" y="203060"/>
                  </a:lnTo>
                  <a:lnTo>
                    <a:pt x="203060" y="406120"/>
                  </a:lnTo>
                  <a:lnTo>
                    <a:pt x="406107" y="203060"/>
                  </a:lnTo>
                  <a:lnTo>
                    <a:pt x="203060" y="0"/>
                  </a:lnTo>
                  <a:close/>
                </a:path>
              </a:pathLst>
            </a:custGeom>
            <a:solidFill>
              <a:srgbClr val="F3D541"/>
            </a:solidFill>
          </p:spPr>
          <p:txBody>
            <a:bodyPr wrap="square" lIns="0" tIns="0" rIns="0" bIns="0" rtlCol="0"/>
            <a:lstStyle/>
            <a:p>
              <a:endParaRPr>
                <a:latin typeface="Bahnschrift" panose="020B0502040204020203" pitchFamily="34" charset="0"/>
              </a:endParaRPr>
            </a:p>
          </p:txBody>
        </p:sp>
        <p:sp>
          <p:nvSpPr>
            <p:cNvPr id="15" name="object 15"/>
            <p:cNvSpPr/>
            <p:nvPr/>
          </p:nvSpPr>
          <p:spPr>
            <a:xfrm>
              <a:off x="482600" y="2040092"/>
              <a:ext cx="9726930" cy="5037455"/>
            </a:xfrm>
            <a:custGeom>
              <a:avLst/>
              <a:gdLst/>
              <a:ahLst/>
              <a:cxnLst/>
              <a:rect l="l" t="t" r="r" b="b"/>
              <a:pathLst>
                <a:path w="9726930" h="5037455">
                  <a:moveTo>
                    <a:pt x="0" y="0"/>
                  </a:moveTo>
                  <a:lnTo>
                    <a:pt x="8355698" y="0"/>
                  </a:lnTo>
                  <a:lnTo>
                    <a:pt x="8406328" y="834"/>
                  </a:lnTo>
                  <a:lnTo>
                    <a:pt x="8456517" y="3319"/>
                  </a:lnTo>
                  <a:lnTo>
                    <a:pt x="8506230" y="7425"/>
                  </a:lnTo>
                  <a:lnTo>
                    <a:pt x="8555435" y="13124"/>
                  </a:lnTo>
                  <a:lnTo>
                    <a:pt x="8604100" y="20388"/>
                  </a:lnTo>
                  <a:lnTo>
                    <a:pt x="8652189" y="29187"/>
                  </a:lnTo>
                  <a:lnTo>
                    <a:pt x="8699672" y="39494"/>
                  </a:lnTo>
                  <a:lnTo>
                    <a:pt x="8746513" y="51279"/>
                  </a:lnTo>
                  <a:lnTo>
                    <a:pt x="8792681" y="64515"/>
                  </a:lnTo>
                  <a:lnTo>
                    <a:pt x="8838142" y="79172"/>
                  </a:lnTo>
                  <a:lnTo>
                    <a:pt x="8882862" y="95222"/>
                  </a:lnTo>
                  <a:lnTo>
                    <a:pt x="8926810" y="112637"/>
                  </a:lnTo>
                  <a:lnTo>
                    <a:pt x="8969951" y="131388"/>
                  </a:lnTo>
                  <a:lnTo>
                    <a:pt x="9012253" y="151446"/>
                  </a:lnTo>
                  <a:lnTo>
                    <a:pt x="9053682" y="172783"/>
                  </a:lnTo>
                  <a:lnTo>
                    <a:pt x="9094205" y="195370"/>
                  </a:lnTo>
                  <a:lnTo>
                    <a:pt x="9133789" y="219179"/>
                  </a:lnTo>
                  <a:lnTo>
                    <a:pt x="9172401" y="244181"/>
                  </a:lnTo>
                  <a:lnTo>
                    <a:pt x="9210008" y="270348"/>
                  </a:lnTo>
                  <a:lnTo>
                    <a:pt x="9246576" y="297651"/>
                  </a:lnTo>
                  <a:lnTo>
                    <a:pt x="9282073" y="326061"/>
                  </a:lnTo>
                  <a:lnTo>
                    <a:pt x="9316465" y="355550"/>
                  </a:lnTo>
                  <a:lnTo>
                    <a:pt x="9349720" y="386090"/>
                  </a:lnTo>
                  <a:lnTo>
                    <a:pt x="9381804" y="417651"/>
                  </a:lnTo>
                  <a:lnTo>
                    <a:pt x="9412683" y="450206"/>
                  </a:lnTo>
                  <a:lnTo>
                    <a:pt x="9442325" y="483725"/>
                  </a:lnTo>
                  <a:lnTo>
                    <a:pt x="9470697" y="518181"/>
                  </a:lnTo>
                  <a:lnTo>
                    <a:pt x="9497765" y="553544"/>
                  </a:lnTo>
                  <a:lnTo>
                    <a:pt x="9523497" y="589786"/>
                  </a:lnTo>
                  <a:lnTo>
                    <a:pt x="9547859" y="626878"/>
                  </a:lnTo>
                  <a:lnTo>
                    <a:pt x="9570818" y="664792"/>
                  </a:lnTo>
                  <a:lnTo>
                    <a:pt x="9592341" y="703500"/>
                  </a:lnTo>
                  <a:lnTo>
                    <a:pt x="9612394" y="742973"/>
                  </a:lnTo>
                  <a:lnTo>
                    <a:pt x="9630945" y="783181"/>
                  </a:lnTo>
                  <a:lnTo>
                    <a:pt x="9647961" y="824098"/>
                  </a:lnTo>
                  <a:lnTo>
                    <a:pt x="9663408" y="865693"/>
                  </a:lnTo>
                  <a:lnTo>
                    <a:pt x="9677253" y="907940"/>
                  </a:lnTo>
                  <a:lnTo>
                    <a:pt x="9689464" y="950808"/>
                  </a:lnTo>
                  <a:lnTo>
                    <a:pt x="9700006" y="994269"/>
                  </a:lnTo>
                  <a:lnTo>
                    <a:pt x="9708847" y="1038296"/>
                  </a:lnTo>
                  <a:lnTo>
                    <a:pt x="9715954" y="1082858"/>
                  </a:lnTo>
                  <a:lnTo>
                    <a:pt x="9721293" y="1127929"/>
                  </a:lnTo>
                  <a:lnTo>
                    <a:pt x="9724831" y="1173479"/>
                  </a:lnTo>
                  <a:lnTo>
                    <a:pt x="9726536" y="1219479"/>
                  </a:lnTo>
                  <a:lnTo>
                    <a:pt x="9726799" y="1246814"/>
                  </a:lnTo>
                  <a:lnTo>
                    <a:pt x="9726669" y="1274546"/>
                  </a:lnTo>
                  <a:lnTo>
                    <a:pt x="9725202" y="1331214"/>
                  </a:lnTo>
                  <a:lnTo>
                    <a:pt x="9719971" y="1411442"/>
                  </a:lnTo>
                  <a:lnTo>
                    <a:pt x="9714503" y="1457205"/>
                  </a:lnTo>
                  <a:lnTo>
                    <a:pt x="9707195" y="1502421"/>
                  </a:lnTo>
                  <a:lnTo>
                    <a:pt x="9698084" y="1547060"/>
                  </a:lnTo>
                  <a:lnTo>
                    <a:pt x="9687205" y="1591094"/>
                  </a:lnTo>
                  <a:lnTo>
                    <a:pt x="9674594" y="1634491"/>
                  </a:lnTo>
                  <a:lnTo>
                    <a:pt x="9660288" y="1677223"/>
                  </a:lnTo>
                  <a:lnTo>
                    <a:pt x="9644321" y="1719260"/>
                  </a:lnTo>
                  <a:lnTo>
                    <a:pt x="9626731" y="1760573"/>
                  </a:lnTo>
                  <a:lnTo>
                    <a:pt x="9607553" y="1801133"/>
                  </a:lnTo>
                  <a:lnTo>
                    <a:pt x="9586822" y="1840909"/>
                  </a:lnTo>
                  <a:lnTo>
                    <a:pt x="9564576" y="1879872"/>
                  </a:lnTo>
                  <a:lnTo>
                    <a:pt x="9540848" y="1917993"/>
                  </a:lnTo>
                  <a:lnTo>
                    <a:pt x="9515677" y="1955242"/>
                  </a:lnTo>
                  <a:lnTo>
                    <a:pt x="9489097" y="1991590"/>
                  </a:lnTo>
                  <a:lnTo>
                    <a:pt x="9461144" y="2027007"/>
                  </a:lnTo>
                  <a:lnTo>
                    <a:pt x="9431854" y="2061464"/>
                  </a:lnTo>
                  <a:lnTo>
                    <a:pt x="9401264" y="2094930"/>
                  </a:lnTo>
                  <a:lnTo>
                    <a:pt x="9369408" y="2127378"/>
                  </a:lnTo>
                  <a:lnTo>
                    <a:pt x="9336324" y="2158777"/>
                  </a:lnTo>
                  <a:lnTo>
                    <a:pt x="9302046" y="2189097"/>
                  </a:lnTo>
                  <a:lnTo>
                    <a:pt x="9266611" y="2218309"/>
                  </a:lnTo>
                  <a:lnTo>
                    <a:pt x="9230055" y="2246384"/>
                  </a:lnTo>
                  <a:lnTo>
                    <a:pt x="9192414" y="2273293"/>
                  </a:lnTo>
                  <a:lnTo>
                    <a:pt x="9153723" y="2299004"/>
                  </a:lnTo>
                  <a:lnTo>
                    <a:pt x="9114018" y="2323490"/>
                  </a:lnTo>
                  <a:lnTo>
                    <a:pt x="9073336" y="2346721"/>
                  </a:lnTo>
                  <a:lnTo>
                    <a:pt x="9031711" y="2368667"/>
                  </a:lnTo>
                  <a:lnTo>
                    <a:pt x="8989181" y="2389298"/>
                  </a:lnTo>
                  <a:lnTo>
                    <a:pt x="8945781" y="2408585"/>
                  </a:lnTo>
                  <a:lnTo>
                    <a:pt x="8901547" y="2426499"/>
                  </a:lnTo>
                  <a:lnTo>
                    <a:pt x="8856514" y="2443010"/>
                  </a:lnTo>
                  <a:lnTo>
                    <a:pt x="8810720" y="2458089"/>
                  </a:lnTo>
                  <a:lnTo>
                    <a:pt x="8764199" y="2471705"/>
                  </a:lnTo>
                  <a:lnTo>
                    <a:pt x="8716987" y="2483830"/>
                  </a:lnTo>
                  <a:lnTo>
                    <a:pt x="8669121" y="2494435"/>
                  </a:lnTo>
                  <a:lnTo>
                    <a:pt x="8620636" y="2503488"/>
                  </a:lnTo>
                  <a:lnTo>
                    <a:pt x="8571568" y="2510962"/>
                  </a:lnTo>
                  <a:lnTo>
                    <a:pt x="8521954" y="2516826"/>
                  </a:lnTo>
                  <a:lnTo>
                    <a:pt x="8471829" y="2521052"/>
                  </a:lnTo>
                  <a:lnTo>
                    <a:pt x="8421228" y="2523609"/>
                  </a:lnTo>
                  <a:lnTo>
                    <a:pt x="8370189" y="2524467"/>
                  </a:lnTo>
                  <a:lnTo>
                    <a:pt x="1356550" y="2524467"/>
                  </a:lnTo>
                  <a:lnTo>
                    <a:pt x="1306633" y="2525287"/>
                  </a:lnTo>
                  <a:lnTo>
                    <a:pt x="1257142" y="2527728"/>
                  </a:lnTo>
                  <a:lnTo>
                    <a:pt x="1208112" y="2531763"/>
                  </a:lnTo>
                  <a:lnTo>
                    <a:pt x="1159574" y="2537363"/>
                  </a:lnTo>
                  <a:lnTo>
                    <a:pt x="1111561" y="2544500"/>
                  </a:lnTo>
                  <a:lnTo>
                    <a:pt x="1064108" y="2553147"/>
                  </a:lnTo>
                  <a:lnTo>
                    <a:pt x="1017245" y="2563276"/>
                  </a:lnTo>
                  <a:lnTo>
                    <a:pt x="971008" y="2574859"/>
                  </a:lnTo>
                  <a:lnTo>
                    <a:pt x="925428" y="2587868"/>
                  </a:lnTo>
                  <a:lnTo>
                    <a:pt x="880538" y="2602275"/>
                  </a:lnTo>
                  <a:lnTo>
                    <a:pt x="836371" y="2618052"/>
                  </a:lnTo>
                  <a:lnTo>
                    <a:pt x="792961" y="2635171"/>
                  </a:lnTo>
                  <a:lnTo>
                    <a:pt x="750340" y="2653604"/>
                  </a:lnTo>
                  <a:lnTo>
                    <a:pt x="708541" y="2673325"/>
                  </a:lnTo>
                  <a:lnTo>
                    <a:pt x="667598" y="2694303"/>
                  </a:lnTo>
                  <a:lnTo>
                    <a:pt x="627542" y="2716513"/>
                  </a:lnTo>
                  <a:lnTo>
                    <a:pt x="588407" y="2739925"/>
                  </a:lnTo>
                  <a:lnTo>
                    <a:pt x="550227" y="2764512"/>
                  </a:lnTo>
                  <a:lnTo>
                    <a:pt x="513033" y="2790246"/>
                  </a:lnTo>
                  <a:lnTo>
                    <a:pt x="476859" y="2817100"/>
                  </a:lnTo>
                  <a:lnTo>
                    <a:pt x="441738" y="2845044"/>
                  </a:lnTo>
                  <a:lnTo>
                    <a:pt x="407703" y="2874052"/>
                  </a:lnTo>
                  <a:lnTo>
                    <a:pt x="374786" y="2904096"/>
                  </a:lnTo>
                  <a:lnTo>
                    <a:pt x="343021" y="2935147"/>
                  </a:lnTo>
                  <a:lnTo>
                    <a:pt x="312441" y="2967177"/>
                  </a:lnTo>
                  <a:lnTo>
                    <a:pt x="283078" y="3000160"/>
                  </a:lnTo>
                  <a:lnTo>
                    <a:pt x="254966" y="3034066"/>
                  </a:lnTo>
                  <a:lnTo>
                    <a:pt x="228137" y="3068868"/>
                  </a:lnTo>
                  <a:lnTo>
                    <a:pt x="202624" y="3104538"/>
                  </a:lnTo>
                  <a:lnTo>
                    <a:pt x="178461" y="3141049"/>
                  </a:lnTo>
                  <a:lnTo>
                    <a:pt x="155680" y="3178372"/>
                  </a:lnTo>
                  <a:lnTo>
                    <a:pt x="134314" y="3216479"/>
                  </a:lnTo>
                  <a:lnTo>
                    <a:pt x="114397" y="3255343"/>
                  </a:lnTo>
                  <a:lnTo>
                    <a:pt x="95960" y="3294935"/>
                  </a:lnTo>
                  <a:lnTo>
                    <a:pt x="79038" y="3335228"/>
                  </a:lnTo>
                  <a:lnTo>
                    <a:pt x="63662" y="3376194"/>
                  </a:lnTo>
                  <a:lnTo>
                    <a:pt x="49867" y="3417805"/>
                  </a:lnTo>
                  <a:lnTo>
                    <a:pt x="37684" y="3460033"/>
                  </a:lnTo>
                  <a:lnTo>
                    <a:pt x="27147" y="3502850"/>
                  </a:lnTo>
                  <a:lnTo>
                    <a:pt x="18289" y="3546228"/>
                  </a:lnTo>
                  <a:lnTo>
                    <a:pt x="11143" y="3590139"/>
                  </a:lnTo>
                  <a:lnTo>
                    <a:pt x="5742" y="3634556"/>
                  </a:lnTo>
                  <a:lnTo>
                    <a:pt x="2118" y="3679451"/>
                  </a:lnTo>
                  <a:lnTo>
                    <a:pt x="304" y="3724795"/>
                  </a:lnTo>
                  <a:lnTo>
                    <a:pt x="0" y="3756431"/>
                  </a:lnTo>
                  <a:lnTo>
                    <a:pt x="19" y="3765572"/>
                  </a:lnTo>
                  <a:lnTo>
                    <a:pt x="2005" y="3838659"/>
                  </a:lnTo>
                  <a:lnTo>
                    <a:pt x="5499" y="3884150"/>
                  </a:lnTo>
                  <a:lnTo>
                    <a:pt x="10756" y="3929172"/>
                  </a:lnTo>
                  <a:lnTo>
                    <a:pt x="17744" y="3973699"/>
                  </a:lnTo>
                  <a:lnTo>
                    <a:pt x="26431" y="4017703"/>
                  </a:lnTo>
                  <a:lnTo>
                    <a:pt x="36784" y="4061158"/>
                  </a:lnTo>
                  <a:lnTo>
                    <a:pt x="48773" y="4104035"/>
                  </a:lnTo>
                  <a:lnTo>
                    <a:pt x="62366" y="4146308"/>
                  </a:lnTo>
                  <a:lnTo>
                    <a:pt x="77530" y="4187950"/>
                  </a:lnTo>
                  <a:lnTo>
                    <a:pt x="94234" y="4228933"/>
                  </a:lnTo>
                  <a:lnTo>
                    <a:pt x="112446" y="4269231"/>
                  </a:lnTo>
                  <a:lnTo>
                    <a:pt x="132134" y="4308816"/>
                  </a:lnTo>
                  <a:lnTo>
                    <a:pt x="153266" y="4347660"/>
                  </a:lnTo>
                  <a:lnTo>
                    <a:pt x="175811" y="4385738"/>
                  </a:lnTo>
                  <a:lnTo>
                    <a:pt x="199737" y="4423021"/>
                  </a:lnTo>
                  <a:lnTo>
                    <a:pt x="225012" y="4459482"/>
                  </a:lnTo>
                  <a:lnTo>
                    <a:pt x="251604" y="4495094"/>
                  </a:lnTo>
                  <a:lnTo>
                    <a:pt x="279481" y="4529831"/>
                  </a:lnTo>
                  <a:lnTo>
                    <a:pt x="308612" y="4563665"/>
                  </a:lnTo>
                  <a:lnTo>
                    <a:pt x="338965" y="4596568"/>
                  </a:lnTo>
                  <a:lnTo>
                    <a:pt x="370507" y="4628513"/>
                  </a:lnTo>
                  <a:lnTo>
                    <a:pt x="403208" y="4659475"/>
                  </a:lnTo>
                  <a:lnTo>
                    <a:pt x="437034" y="4689424"/>
                  </a:lnTo>
                  <a:lnTo>
                    <a:pt x="471956" y="4718334"/>
                  </a:lnTo>
                  <a:lnTo>
                    <a:pt x="507940" y="4746178"/>
                  </a:lnTo>
                  <a:lnTo>
                    <a:pt x="544954" y="4772929"/>
                  </a:lnTo>
                  <a:lnTo>
                    <a:pt x="582968" y="4798559"/>
                  </a:lnTo>
                  <a:lnTo>
                    <a:pt x="621949" y="4823042"/>
                  </a:lnTo>
                  <a:lnTo>
                    <a:pt x="661866" y="4846349"/>
                  </a:lnTo>
                  <a:lnTo>
                    <a:pt x="702686" y="4868455"/>
                  </a:lnTo>
                  <a:lnTo>
                    <a:pt x="744378" y="4889332"/>
                  </a:lnTo>
                  <a:lnTo>
                    <a:pt x="786909" y="4908952"/>
                  </a:lnTo>
                  <a:lnTo>
                    <a:pt x="830249" y="4927288"/>
                  </a:lnTo>
                  <a:lnTo>
                    <a:pt x="874366" y="4944314"/>
                  </a:lnTo>
                  <a:lnTo>
                    <a:pt x="919227" y="4960001"/>
                  </a:lnTo>
                  <a:lnTo>
                    <a:pt x="964800" y="4974324"/>
                  </a:lnTo>
                  <a:lnTo>
                    <a:pt x="1011055" y="4987255"/>
                  </a:lnTo>
                  <a:lnTo>
                    <a:pt x="1057959" y="4998765"/>
                  </a:lnTo>
                  <a:lnTo>
                    <a:pt x="1105480" y="5008830"/>
                  </a:lnTo>
                  <a:lnTo>
                    <a:pt x="1153586" y="5017420"/>
                  </a:lnTo>
                  <a:lnTo>
                    <a:pt x="1202246" y="5024510"/>
                  </a:lnTo>
                  <a:lnTo>
                    <a:pt x="1251428" y="5030071"/>
                  </a:lnTo>
                  <a:lnTo>
                    <a:pt x="1301100" y="5034077"/>
                  </a:lnTo>
                  <a:lnTo>
                    <a:pt x="1351231" y="5036501"/>
                  </a:lnTo>
                  <a:lnTo>
                    <a:pt x="1401787" y="5037315"/>
                  </a:lnTo>
                  <a:lnTo>
                    <a:pt x="9681502" y="5037315"/>
                  </a:lnTo>
                </a:path>
              </a:pathLst>
            </a:custGeom>
            <a:ln w="50800">
              <a:solidFill>
                <a:srgbClr val="8659A5"/>
              </a:solidFill>
            </a:ln>
          </p:spPr>
          <p:txBody>
            <a:bodyPr wrap="square" lIns="0" tIns="0" rIns="0" bIns="0" rtlCol="0"/>
            <a:lstStyle/>
            <a:p>
              <a:endParaRPr dirty="0">
                <a:latin typeface="Bahnschrift" panose="020B0502040204020203" pitchFamily="34" charset="0"/>
              </a:endParaRPr>
            </a:p>
          </p:txBody>
        </p:sp>
      </p:grpSp>
      <p:sp>
        <p:nvSpPr>
          <p:cNvPr id="16" name="object 16"/>
          <p:cNvSpPr txBox="1">
            <a:spLocks noGrp="1"/>
          </p:cNvSpPr>
          <p:nvPr>
            <p:ph type="title"/>
          </p:nvPr>
        </p:nvSpPr>
        <p:spPr>
          <a:xfrm>
            <a:off x="-1608142" y="413748"/>
            <a:ext cx="10124857" cy="1243930"/>
          </a:xfrm>
          <a:prstGeom prst="rect">
            <a:avLst/>
          </a:prstGeom>
        </p:spPr>
        <p:txBody>
          <a:bodyPr vert="horz" wrap="square" lIns="0" tIns="12700" rIns="0" bIns="0" rtlCol="0">
            <a:spAutoFit/>
          </a:bodyPr>
          <a:lstStyle/>
          <a:p>
            <a:pPr marL="3563620" marR="5080">
              <a:lnSpc>
                <a:spcPct val="100000"/>
              </a:lnSpc>
              <a:spcBef>
                <a:spcPts val="100"/>
              </a:spcBef>
              <a:tabLst>
                <a:tab pos="5165090" algn="l"/>
                <a:tab pos="5928360" algn="l"/>
                <a:tab pos="6125845" algn="l"/>
              </a:tabLst>
            </a:pPr>
            <a:r>
              <a:rPr lang="el-GR" spc="-55" dirty="0">
                <a:solidFill>
                  <a:srgbClr val="5A267A"/>
                </a:solidFill>
                <a:latin typeface="Bahnschrift" panose="020B0502040204020203" pitchFamily="34" charset="0"/>
              </a:rPr>
              <a:t>ΠΩΣ ΝΑ ΠΡΑΓΜΑΤΟΠΟΙΗΣΕΤΕ ΜΙΑ ΔΙΑΔΙΚΤΥΑΚΗ</a:t>
            </a:r>
            <a:r>
              <a:rPr lang="en-US" spc="-55" dirty="0">
                <a:solidFill>
                  <a:srgbClr val="5A267A"/>
                </a:solidFill>
                <a:latin typeface="Bahnschrift" panose="020B0502040204020203" pitchFamily="34" charset="0"/>
              </a:rPr>
              <a:t> </a:t>
            </a:r>
            <a:r>
              <a:rPr lang="el-GR" spc="-55" dirty="0">
                <a:solidFill>
                  <a:srgbClr val="5A267A"/>
                </a:solidFill>
                <a:latin typeface="Bahnschrift" panose="020B0502040204020203" pitchFamily="34" charset="0"/>
              </a:rPr>
              <a:t>ΕΡΕΥΝΑ;</a:t>
            </a:r>
            <a:endParaRPr dirty="0">
              <a:solidFill>
                <a:srgbClr val="5A267A"/>
              </a:solidFill>
              <a:latin typeface="Bahnschrift" panose="020B0502040204020203" pitchFamily="34" charset="0"/>
            </a:endParaRPr>
          </a:p>
        </p:txBody>
      </p:sp>
      <p:sp>
        <p:nvSpPr>
          <p:cNvPr id="17" name="object 17"/>
          <p:cNvSpPr txBox="1"/>
          <p:nvPr/>
        </p:nvSpPr>
        <p:spPr>
          <a:xfrm>
            <a:off x="1190749" y="2893488"/>
            <a:ext cx="1802764" cy="182101"/>
          </a:xfrm>
          <a:prstGeom prst="rect">
            <a:avLst/>
          </a:prstGeom>
        </p:spPr>
        <p:txBody>
          <a:bodyPr vert="horz" wrap="square" lIns="0" tIns="12700" rIns="0" bIns="0" rtlCol="0">
            <a:spAutoFit/>
          </a:bodyPr>
          <a:lstStyle/>
          <a:p>
            <a:pPr marL="12700" marR="5080">
              <a:lnSpc>
                <a:spcPct val="100000"/>
              </a:lnSpc>
              <a:spcBef>
                <a:spcPts val="100"/>
              </a:spcBef>
            </a:pPr>
            <a:r>
              <a:rPr lang="el-GR" sz="1100" spc="-50" dirty="0">
                <a:solidFill>
                  <a:srgbClr val="67696B"/>
                </a:solidFill>
                <a:latin typeface="Bahnschrift" panose="020B0502040204020203" pitchFamily="34" charset="0"/>
                <a:cs typeface="Comfortaa"/>
              </a:rPr>
              <a:t>Επιλέξτε τι θέλετε να ερευνήσετε</a:t>
            </a:r>
            <a:endParaRPr sz="1100" dirty="0">
              <a:latin typeface="Bahnschrift" panose="020B0502040204020203" pitchFamily="34" charset="0"/>
              <a:cs typeface="Comfortaa"/>
            </a:endParaRPr>
          </a:p>
        </p:txBody>
      </p:sp>
      <p:sp>
        <p:nvSpPr>
          <p:cNvPr id="18" name="object 18"/>
          <p:cNvSpPr txBox="1"/>
          <p:nvPr/>
        </p:nvSpPr>
        <p:spPr>
          <a:xfrm>
            <a:off x="1186487" y="5437544"/>
            <a:ext cx="1802764" cy="360680"/>
          </a:xfrm>
          <a:prstGeom prst="rect">
            <a:avLst/>
          </a:prstGeom>
        </p:spPr>
        <p:txBody>
          <a:bodyPr vert="horz" wrap="square" lIns="0" tIns="12700" rIns="0" bIns="0" rtlCol="0">
            <a:spAutoFit/>
          </a:bodyPr>
          <a:lstStyle/>
          <a:p>
            <a:pPr marL="12700" marR="5080">
              <a:lnSpc>
                <a:spcPct val="100000"/>
              </a:lnSpc>
              <a:spcBef>
                <a:spcPts val="100"/>
              </a:spcBef>
            </a:pPr>
            <a:r>
              <a:rPr lang="el-GR" sz="1100" spc="-70" dirty="0">
                <a:solidFill>
                  <a:srgbClr val="67696B"/>
                </a:solidFill>
                <a:latin typeface="Bahnschrift" panose="020B0502040204020203" pitchFamily="34" charset="0"/>
                <a:cs typeface="Comfortaa"/>
              </a:rPr>
              <a:t>Ενημερώστε, αναλύστε και βγάλτε τα συμπεράσματά σας</a:t>
            </a:r>
            <a:endParaRPr sz="1100" dirty="0">
              <a:latin typeface="Bahnschrift" panose="020B0502040204020203" pitchFamily="34" charset="0"/>
              <a:cs typeface="Comfortaa"/>
            </a:endParaRPr>
          </a:p>
        </p:txBody>
      </p:sp>
      <p:sp>
        <p:nvSpPr>
          <p:cNvPr id="19" name="object 19"/>
          <p:cNvSpPr txBox="1"/>
          <p:nvPr/>
        </p:nvSpPr>
        <p:spPr>
          <a:xfrm>
            <a:off x="1887571" y="2317203"/>
            <a:ext cx="78105" cy="243656"/>
          </a:xfrm>
          <a:prstGeom prst="rect">
            <a:avLst/>
          </a:prstGeom>
        </p:spPr>
        <p:txBody>
          <a:bodyPr vert="horz" wrap="square" lIns="0" tIns="12700" rIns="0" bIns="0" rtlCol="0">
            <a:spAutoFit/>
          </a:bodyPr>
          <a:lstStyle/>
          <a:p>
            <a:pPr marL="12700">
              <a:lnSpc>
                <a:spcPct val="100000"/>
              </a:lnSpc>
              <a:spcBef>
                <a:spcPts val="100"/>
              </a:spcBef>
            </a:pPr>
            <a:r>
              <a:rPr sz="1500" b="1" spc="-175" dirty="0">
                <a:solidFill>
                  <a:srgbClr val="FFFFFF"/>
                </a:solidFill>
                <a:latin typeface="Bahnschrift" panose="020B0502040204020203" pitchFamily="34" charset="0"/>
                <a:cs typeface="Comfortaa"/>
              </a:rPr>
              <a:t>1</a:t>
            </a:r>
            <a:endParaRPr sz="1500" dirty="0">
              <a:latin typeface="Bahnschrift" panose="020B0502040204020203" pitchFamily="34" charset="0"/>
              <a:cs typeface="Comfortaa"/>
            </a:endParaRPr>
          </a:p>
        </p:txBody>
      </p:sp>
      <p:sp>
        <p:nvSpPr>
          <p:cNvPr id="20" name="object 20"/>
          <p:cNvSpPr txBox="1"/>
          <p:nvPr/>
        </p:nvSpPr>
        <p:spPr>
          <a:xfrm>
            <a:off x="2045497" y="4871999"/>
            <a:ext cx="130175" cy="243656"/>
          </a:xfrm>
          <a:prstGeom prst="rect">
            <a:avLst/>
          </a:prstGeom>
        </p:spPr>
        <p:txBody>
          <a:bodyPr vert="horz" wrap="square" lIns="0" tIns="12700" rIns="0" bIns="0" rtlCol="0">
            <a:spAutoFit/>
          </a:bodyPr>
          <a:lstStyle/>
          <a:p>
            <a:pPr marL="12700">
              <a:lnSpc>
                <a:spcPct val="100000"/>
              </a:lnSpc>
              <a:spcBef>
                <a:spcPts val="100"/>
              </a:spcBef>
            </a:pPr>
            <a:r>
              <a:rPr sz="1500" b="1" spc="-55" dirty="0">
                <a:solidFill>
                  <a:srgbClr val="FFFFFF"/>
                </a:solidFill>
                <a:latin typeface="Bahnschrift" panose="020B0502040204020203" pitchFamily="34" charset="0"/>
                <a:cs typeface="Comfortaa"/>
              </a:rPr>
              <a:t>6</a:t>
            </a:r>
            <a:endParaRPr sz="1500">
              <a:latin typeface="Bahnschrift" panose="020B0502040204020203" pitchFamily="34" charset="0"/>
              <a:cs typeface="Comfortaa"/>
            </a:endParaRPr>
          </a:p>
        </p:txBody>
      </p:sp>
      <p:sp>
        <p:nvSpPr>
          <p:cNvPr id="21" name="object 21"/>
          <p:cNvSpPr txBox="1"/>
          <p:nvPr/>
        </p:nvSpPr>
        <p:spPr>
          <a:xfrm>
            <a:off x="3960500" y="2893488"/>
            <a:ext cx="2282825" cy="1028487"/>
          </a:xfrm>
          <a:prstGeom prst="rect">
            <a:avLst/>
          </a:prstGeom>
        </p:spPr>
        <p:txBody>
          <a:bodyPr vert="horz" wrap="square" lIns="0" tIns="12700" rIns="0" bIns="0" rtlCol="0">
            <a:spAutoFit/>
          </a:bodyPr>
          <a:lstStyle/>
          <a:p>
            <a:pPr marL="12700" marR="5080" algn="just">
              <a:lnSpc>
                <a:spcPct val="100000"/>
              </a:lnSpc>
              <a:spcBef>
                <a:spcPts val="100"/>
              </a:spcBef>
            </a:pPr>
            <a:r>
              <a:rPr lang="el-GR" sz="1100" spc="-50" dirty="0">
                <a:solidFill>
                  <a:srgbClr val="67696B"/>
                </a:solidFill>
                <a:latin typeface="Bahnschrift" panose="020B0502040204020203" pitchFamily="34" charset="0"/>
                <a:cs typeface="Comfortaa"/>
              </a:rPr>
              <a:t>Ξεκινήστε την αναζήτηση. Η </a:t>
            </a:r>
            <a:r>
              <a:rPr lang="el-GR" sz="1100" spc="-50" dirty="0" err="1">
                <a:solidFill>
                  <a:srgbClr val="67696B"/>
                </a:solidFill>
                <a:latin typeface="Bahnschrift" panose="020B0502040204020203" pitchFamily="34" charset="0"/>
                <a:cs typeface="Comfortaa"/>
              </a:rPr>
              <a:t>Βικιπαίδεια</a:t>
            </a:r>
            <a:r>
              <a:rPr lang="en-US" sz="1100" spc="-50" dirty="0">
                <a:solidFill>
                  <a:srgbClr val="67696B"/>
                </a:solidFill>
                <a:latin typeface="Bahnschrift" panose="020B0502040204020203" pitchFamily="34" charset="0"/>
                <a:cs typeface="Comfortaa"/>
              </a:rPr>
              <a:t> </a:t>
            </a:r>
            <a:r>
              <a:rPr lang="el-GR" sz="1100" spc="-50" dirty="0">
                <a:solidFill>
                  <a:srgbClr val="67696B"/>
                </a:solidFill>
                <a:latin typeface="Bahnschrift" panose="020B0502040204020203" pitchFamily="34" charset="0"/>
                <a:cs typeface="Comfortaa"/>
              </a:rPr>
              <a:t>είναι συχνά μια καλή αφετηρία για να πάρετε την πρώτη ιδέα για ένα θέμα ή μια έννοια, ειδικά όταν τη χρησιμοποιείτε για να μεταβείτε στις πηγές που χρησιμοποιεί ο συντάκτης ενός άρθρου της </a:t>
            </a:r>
            <a:r>
              <a:rPr lang="en-US" sz="1100" spc="-50" dirty="0">
                <a:solidFill>
                  <a:srgbClr val="67696B"/>
                </a:solidFill>
                <a:latin typeface="Bahnschrift" panose="020B0502040204020203" pitchFamily="34" charset="0"/>
                <a:cs typeface="Comfortaa"/>
              </a:rPr>
              <a:t>Wikipedia</a:t>
            </a:r>
            <a:endParaRPr sz="1100" dirty="0">
              <a:latin typeface="Bahnschrift" panose="020B0502040204020203" pitchFamily="34" charset="0"/>
              <a:cs typeface="Comfortaa"/>
            </a:endParaRPr>
          </a:p>
        </p:txBody>
      </p:sp>
      <p:sp>
        <p:nvSpPr>
          <p:cNvPr id="23" name="object 23"/>
          <p:cNvSpPr txBox="1"/>
          <p:nvPr/>
        </p:nvSpPr>
        <p:spPr>
          <a:xfrm>
            <a:off x="3950754" y="5437544"/>
            <a:ext cx="2280285" cy="360680"/>
          </a:xfrm>
          <a:prstGeom prst="rect">
            <a:avLst/>
          </a:prstGeom>
        </p:spPr>
        <p:txBody>
          <a:bodyPr vert="horz" wrap="square" lIns="0" tIns="12700" rIns="0" bIns="0" rtlCol="0">
            <a:spAutoFit/>
          </a:bodyPr>
          <a:lstStyle/>
          <a:p>
            <a:pPr marL="12700">
              <a:lnSpc>
                <a:spcPct val="100000"/>
              </a:lnSpc>
              <a:spcBef>
                <a:spcPts val="100"/>
              </a:spcBef>
            </a:pPr>
            <a:r>
              <a:rPr lang="el-GR" sz="1100" spc="-60" dirty="0">
                <a:solidFill>
                  <a:srgbClr val="67696B"/>
                </a:solidFill>
                <a:latin typeface="Bahnschrift" panose="020B0502040204020203" pitchFamily="34" charset="0"/>
                <a:cs typeface="Comfortaa"/>
              </a:rPr>
              <a:t>Σημειώστε τα ευρήματά σας.  Κάντε επιπλέον έρευνα αν χρειαστεί</a:t>
            </a:r>
            <a:endParaRPr sz="1100" dirty="0">
              <a:latin typeface="Bahnschrift" panose="020B0502040204020203" pitchFamily="34" charset="0"/>
              <a:cs typeface="Comfortaa"/>
            </a:endParaRPr>
          </a:p>
        </p:txBody>
      </p:sp>
      <p:sp>
        <p:nvSpPr>
          <p:cNvPr id="24" name="object 24"/>
          <p:cNvSpPr txBox="1"/>
          <p:nvPr/>
        </p:nvSpPr>
        <p:spPr>
          <a:xfrm>
            <a:off x="7211899" y="2893488"/>
            <a:ext cx="2280920" cy="351378"/>
          </a:xfrm>
          <a:prstGeom prst="rect">
            <a:avLst/>
          </a:prstGeom>
        </p:spPr>
        <p:txBody>
          <a:bodyPr vert="horz" wrap="square" lIns="0" tIns="12700" rIns="0" bIns="0" rtlCol="0">
            <a:spAutoFit/>
          </a:bodyPr>
          <a:lstStyle/>
          <a:p>
            <a:pPr marL="12700" marR="5080">
              <a:lnSpc>
                <a:spcPct val="100000"/>
              </a:lnSpc>
              <a:spcBef>
                <a:spcPts val="100"/>
              </a:spcBef>
            </a:pPr>
            <a:r>
              <a:rPr lang="el-GR" sz="1100" spc="-45" dirty="0">
                <a:solidFill>
                  <a:srgbClr val="67696B"/>
                </a:solidFill>
                <a:latin typeface="Bahnschrift" panose="020B0502040204020203" pitchFamily="34" charset="0"/>
                <a:cs typeface="Comfortaa"/>
              </a:rPr>
              <a:t>Δείτε τι άλλη έρευνα έχει γίνει ή ψάξτε οτιδήποτε υπάρχει σχετικά με το θέμα</a:t>
            </a:r>
            <a:endParaRPr sz="1100" dirty="0">
              <a:latin typeface="Bahnschrift" panose="020B0502040204020203" pitchFamily="34" charset="0"/>
              <a:cs typeface="Comfortaa"/>
            </a:endParaRPr>
          </a:p>
        </p:txBody>
      </p:sp>
      <p:sp>
        <p:nvSpPr>
          <p:cNvPr id="25" name="object 25"/>
          <p:cNvSpPr txBox="1"/>
          <p:nvPr/>
        </p:nvSpPr>
        <p:spPr>
          <a:xfrm>
            <a:off x="7211899" y="5437544"/>
            <a:ext cx="2282190" cy="360680"/>
          </a:xfrm>
          <a:prstGeom prst="rect">
            <a:avLst/>
          </a:prstGeom>
        </p:spPr>
        <p:txBody>
          <a:bodyPr vert="horz" wrap="square" lIns="0" tIns="12700" rIns="0" bIns="0" rtlCol="0">
            <a:spAutoFit/>
          </a:bodyPr>
          <a:lstStyle/>
          <a:p>
            <a:pPr marL="12700" marR="5080">
              <a:lnSpc>
                <a:spcPct val="100000"/>
              </a:lnSpc>
              <a:spcBef>
                <a:spcPts val="100"/>
              </a:spcBef>
              <a:tabLst>
                <a:tab pos="579755" algn="l"/>
                <a:tab pos="948055" algn="l"/>
                <a:tab pos="1758314" algn="l"/>
                <a:tab pos="2044700" algn="l"/>
              </a:tabLst>
            </a:pPr>
            <a:r>
              <a:rPr lang="el-GR" sz="1100" spc="-45" dirty="0">
                <a:solidFill>
                  <a:srgbClr val="67696B"/>
                </a:solidFill>
                <a:latin typeface="Bahnschrift" panose="020B0502040204020203" pitchFamily="34" charset="0"/>
                <a:cs typeface="Comfortaa"/>
              </a:rPr>
              <a:t>Ελέγξτε την αξιοπιστία των πηγών και των πληροφοριών σας</a:t>
            </a:r>
            <a:endParaRPr sz="1100" dirty="0">
              <a:latin typeface="Bahnschrift" panose="020B0502040204020203" pitchFamily="34" charset="0"/>
              <a:cs typeface="Comfortaa"/>
            </a:endParaRPr>
          </a:p>
        </p:txBody>
      </p:sp>
      <p:sp>
        <p:nvSpPr>
          <p:cNvPr id="26" name="object 26"/>
          <p:cNvSpPr txBox="1"/>
          <p:nvPr/>
        </p:nvSpPr>
        <p:spPr>
          <a:xfrm>
            <a:off x="5078154" y="2327943"/>
            <a:ext cx="130175" cy="243656"/>
          </a:xfrm>
          <a:prstGeom prst="rect">
            <a:avLst/>
          </a:prstGeom>
        </p:spPr>
        <p:txBody>
          <a:bodyPr vert="horz" wrap="square" lIns="0" tIns="12700" rIns="0" bIns="0" rtlCol="0">
            <a:spAutoFit/>
          </a:bodyPr>
          <a:lstStyle/>
          <a:p>
            <a:pPr marL="12700">
              <a:lnSpc>
                <a:spcPct val="100000"/>
              </a:lnSpc>
              <a:spcBef>
                <a:spcPts val="100"/>
              </a:spcBef>
            </a:pPr>
            <a:r>
              <a:rPr sz="1500" b="1" spc="-65" dirty="0">
                <a:solidFill>
                  <a:srgbClr val="FFFFFF"/>
                </a:solidFill>
                <a:latin typeface="Bahnschrift" panose="020B0502040204020203" pitchFamily="34" charset="0"/>
                <a:cs typeface="Comfortaa"/>
              </a:rPr>
              <a:t>2</a:t>
            </a:r>
            <a:endParaRPr sz="1500">
              <a:latin typeface="Bahnschrift" panose="020B0502040204020203" pitchFamily="34" charset="0"/>
              <a:cs typeface="Comfortaa"/>
            </a:endParaRPr>
          </a:p>
        </p:txBody>
      </p:sp>
      <p:sp>
        <p:nvSpPr>
          <p:cNvPr id="27" name="object 27"/>
          <p:cNvSpPr txBox="1"/>
          <p:nvPr/>
        </p:nvSpPr>
        <p:spPr>
          <a:xfrm>
            <a:off x="5249113" y="4871999"/>
            <a:ext cx="137160" cy="243656"/>
          </a:xfrm>
          <a:prstGeom prst="rect">
            <a:avLst/>
          </a:prstGeom>
        </p:spPr>
        <p:txBody>
          <a:bodyPr vert="horz" wrap="square" lIns="0" tIns="12700" rIns="0" bIns="0" rtlCol="0">
            <a:spAutoFit/>
          </a:bodyPr>
          <a:lstStyle/>
          <a:p>
            <a:pPr marL="12700">
              <a:lnSpc>
                <a:spcPct val="100000"/>
              </a:lnSpc>
              <a:spcBef>
                <a:spcPts val="100"/>
              </a:spcBef>
            </a:pPr>
            <a:r>
              <a:rPr sz="1500" b="1" spc="-65" dirty="0">
                <a:solidFill>
                  <a:srgbClr val="FFFFFF"/>
                </a:solidFill>
                <a:latin typeface="Bahnschrift" panose="020B0502040204020203" pitchFamily="34" charset="0"/>
                <a:cs typeface="Comfortaa"/>
              </a:rPr>
              <a:t>5</a:t>
            </a:r>
            <a:endParaRPr sz="1500">
              <a:latin typeface="Bahnschrift" panose="020B0502040204020203" pitchFamily="34" charset="0"/>
              <a:cs typeface="Comfortaa"/>
            </a:endParaRPr>
          </a:p>
        </p:txBody>
      </p:sp>
      <p:sp>
        <p:nvSpPr>
          <p:cNvPr id="28" name="object 28"/>
          <p:cNvSpPr txBox="1"/>
          <p:nvPr/>
        </p:nvSpPr>
        <p:spPr>
          <a:xfrm>
            <a:off x="8084153" y="2327943"/>
            <a:ext cx="130175" cy="243656"/>
          </a:xfrm>
          <a:prstGeom prst="rect">
            <a:avLst/>
          </a:prstGeom>
        </p:spPr>
        <p:txBody>
          <a:bodyPr vert="horz" wrap="square" lIns="0" tIns="12700" rIns="0" bIns="0" rtlCol="0">
            <a:spAutoFit/>
          </a:bodyPr>
          <a:lstStyle/>
          <a:p>
            <a:pPr marL="12700">
              <a:lnSpc>
                <a:spcPct val="100000"/>
              </a:lnSpc>
              <a:spcBef>
                <a:spcPts val="100"/>
              </a:spcBef>
            </a:pPr>
            <a:r>
              <a:rPr sz="1500" b="1" spc="-80" dirty="0">
                <a:solidFill>
                  <a:srgbClr val="FFFFFF"/>
                </a:solidFill>
                <a:latin typeface="Bahnschrift" panose="020B0502040204020203" pitchFamily="34" charset="0"/>
                <a:cs typeface="Comfortaa"/>
              </a:rPr>
              <a:t>3</a:t>
            </a:r>
            <a:endParaRPr sz="1500">
              <a:latin typeface="Bahnschrift" panose="020B0502040204020203" pitchFamily="34" charset="0"/>
              <a:cs typeface="Comfortaa"/>
            </a:endParaRPr>
          </a:p>
        </p:txBody>
      </p:sp>
      <p:sp>
        <p:nvSpPr>
          <p:cNvPr id="29" name="object 29"/>
          <p:cNvSpPr txBox="1"/>
          <p:nvPr/>
        </p:nvSpPr>
        <p:spPr>
          <a:xfrm>
            <a:off x="8271740" y="4871999"/>
            <a:ext cx="144780" cy="243656"/>
          </a:xfrm>
          <a:prstGeom prst="rect">
            <a:avLst/>
          </a:prstGeom>
          <a:solidFill>
            <a:srgbClr val="F3D541"/>
          </a:solidFill>
        </p:spPr>
        <p:txBody>
          <a:bodyPr vert="horz" wrap="square" lIns="0" tIns="12700" rIns="0" bIns="0" rtlCol="0">
            <a:spAutoFit/>
          </a:bodyPr>
          <a:lstStyle/>
          <a:p>
            <a:pPr marL="12700">
              <a:lnSpc>
                <a:spcPct val="100000"/>
              </a:lnSpc>
              <a:spcBef>
                <a:spcPts val="100"/>
              </a:spcBef>
            </a:pPr>
            <a:r>
              <a:rPr sz="1500" b="1" spc="-45" dirty="0">
                <a:solidFill>
                  <a:srgbClr val="FFFFFF"/>
                </a:solidFill>
                <a:latin typeface="Bahnschrift" panose="020B0502040204020203" pitchFamily="34" charset="0"/>
                <a:cs typeface="Comfortaa"/>
              </a:rPr>
              <a:t>4</a:t>
            </a:r>
            <a:endParaRPr sz="1500" dirty="0">
              <a:latin typeface="Bahnschrift" panose="020B0502040204020203" pitchFamily="34" charset="0"/>
              <a:cs typeface="Comfortaa"/>
            </a:endParaRPr>
          </a:p>
        </p:txBody>
      </p:sp>
      <p:pic>
        <p:nvPicPr>
          <p:cNvPr id="55" name="Afbeelding 54">
            <a:extLst>
              <a:ext uri="{FF2B5EF4-FFF2-40B4-BE49-F238E27FC236}">
                <a16:creationId xmlns:a16="http://schemas.microsoft.com/office/drawing/2014/main" id="{7A00D340-D312-485C-94C2-3AA674EEA7C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3550" y="244943"/>
            <a:ext cx="1349266" cy="1349266"/>
          </a:xfrm>
          <a:prstGeom prst="rect">
            <a:avLst/>
          </a:prstGeom>
        </p:spPr>
      </p:pic>
      <p:sp>
        <p:nvSpPr>
          <p:cNvPr id="56" name="Tekstvak 55">
            <a:extLst>
              <a:ext uri="{FF2B5EF4-FFF2-40B4-BE49-F238E27FC236}">
                <a16:creationId xmlns:a16="http://schemas.microsoft.com/office/drawing/2014/main" id="{8B0B053A-3DD2-4FC0-AB5F-47775438CF3E}"/>
              </a:ext>
            </a:extLst>
          </p:cNvPr>
          <p:cNvSpPr txBox="1"/>
          <p:nvPr/>
        </p:nvSpPr>
        <p:spPr>
          <a:xfrm>
            <a:off x="8244099" y="463890"/>
            <a:ext cx="2582557" cy="923330"/>
          </a:xfrm>
          <a:prstGeom prst="rect">
            <a:avLst/>
          </a:prstGeom>
          <a:noFill/>
        </p:spPr>
        <p:txBody>
          <a:bodyPr wrap="square" rtlCol="0">
            <a:spAutoFit/>
          </a:bodyPr>
          <a:lstStyle/>
          <a:p>
            <a:r>
              <a:rPr lang="el-GR" dirty="0">
                <a:latin typeface="Bahnschrift" panose="020B0502040204020203" pitchFamily="34" charset="0"/>
              </a:rPr>
              <a:t>ΔΕΞΙΟΤΗΤΕΣ ΚΑΤΑΣΚΕΥΑΣΤΗ:</a:t>
            </a:r>
            <a:endParaRPr lang="en-GB" dirty="0">
              <a:latin typeface="Bahnschrift" panose="020B0502040204020203" pitchFamily="34" charset="0"/>
            </a:endParaRPr>
          </a:p>
          <a:p>
            <a:r>
              <a:rPr lang="el-GR" dirty="0">
                <a:latin typeface="Bahnschrift" panose="020B0502040204020203" pitchFamily="34" charset="0"/>
              </a:rPr>
              <a:t>Σχεδιαστική λογική</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2806858" y="2094537"/>
            <a:ext cx="1123315" cy="1123315"/>
          </a:xfrm>
          <a:custGeom>
            <a:avLst/>
            <a:gdLst/>
            <a:ahLst/>
            <a:cxnLst/>
            <a:rect l="l" t="t" r="r" b="b"/>
            <a:pathLst>
              <a:path w="1123314" h="1123314">
                <a:moveTo>
                  <a:pt x="561492" y="0"/>
                </a:moveTo>
                <a:lnTo>
                  <a:pt x="0" y="561492"/>
                </a:lnTo>
                <a:lnTo>
                  <a:pt x="561492" y="1122984"/>
                </a:lnTo>
                <a:lnTo>
                  <a:pt x="1122984" y="561492"/>
                </a:lnTo>
                <a:lnTo>
                  <a:pt x="561492" y="0"/>
                </a:lnTo>
                <a:close/>
              </a:path>
            </a:pathLst>
          </a:custGeom>
          <a:solidFill>
            <a:srgbClr val="5A267A"/>
          </a:solidFill>
        </p:spPr>
        <p:txBody>
          <a:bodyPr wrap="square" lIns="0" tIns="0" rIns="0" bIns="0" rtlCol="0"/>
          <a:lstStyle/>
          <a:p>
            <a:endParaRPr>
              <a:latin typeface="Bahnschrift" panose="020B0502040204020203" pitchFamily="34" charset="0"/>
            </a:endParaRPr>
          </a:p>
        </p:txBody>
      </p:sp>
      <p:sp>
        <p:nvSpPr>
          <p:cNvPr id="3" name="object 3"/>
          <p:cNvSpPr/>
          <p:nvPr/>
        </p:nvSpPr>
        <p:spPr>
          <a:xfrm>
            <a:off x="4803585" y="2094537"/>
            <a:ext cx="1123315" cy="1123315"/>
          </a:xfrm>
          <a:custGeom>
            <a:avLst/>
            <a:gdLst/>
            <a:ahLst/>
            <a:cxnLst/>
            <a:rect l="l" t="t" r="r" b="b"/>
            <a:pathLst>
              <a:path w="1123314" h="1123314">
                <a:moveTo>
                  <a:pt x="561492" y="0"/>
                </a:moveTo>
                <a:lnTo>
                  <a:pt x="0" y="561492"/>
                </a:lnTo>
                <a:lnTo>
                  <a:pt x="561492" y="1122984"/>
                </a:lnTo>
                <a:lnTo>
                  <a:pt x="1122984" y="561492"/>
                </a:lnTo>
                <a:lnTo>
                  <a:pt x="561492" y="0"/>
                </a:lnTo>
                <a:close/>
              </a:path>
            </a:pathLst>
          </a:custGeom>
          <a:solidFill>
            <a:srgbClr val="F3D541"/>
          </a:solidFill>
        </p:spPr>
        <p:txBody>
          <a:bodyPr wrap="square" lIns="0" tIns="0" rIns="0" bIns="0" rtlCol="0"/>
          <a:lstStyle/>
          <a:p>
            <a:endParaRPr>
              <a:latin typeface="Bahnschrift" panose="020B0502040204020203" pitchFamily="34" charset="0"/>
            </a:endParaRPr>
          </a:p>
        </p:txBody>
      </p:sp>
      <p:sp>
        <p:nvSpPr>
          <p:cNvPr id="4" name="object 4"/>
          <p:cNvSpPr/>
          <p:nvPr/>
        </p:nvSpPr>
        <p:spPr>
          <a:xfrm>
            <a:off x="6804126" y="2094537"/>
            <a:ext cx="1123315" cy="1123315"/>
          </a:xfrm>
          <a:custGeom>
            <a:avLst/>
            <a:gdLst/>
            <a:ahLst/>
            <a:cxnLst/>
            <a:rect l="l" t="t" r="r" b="b"/>
            <a:pathLst>
              <a:path w="1123315" h="1123314">
                <a:moveTo>
                  <a:pt x="561492" y="0"/>
                </a:moveTo>
                <a:lnTo>
                  <a:pt x="0" y="561492"/>
                </a:lnTo>
                <a:lnTo>
                  <a:pt x="561492" y="1122984"/>
                </a:lnTo>
                <a:lnTo>
                  <a:pt x="1122984" y="561492"/>
                </a:lnTo>
                <a:lnTo>
                  <a:pt x="561492" y="0"/>
                </a:lnTo>
                <a:close/>
              </a:path>
            </a:pathLst>
          </a:custGeom>
          <a:solidFill>
            <a:srgbClr val="5A267A"/>
          </a:solidFill>
        </p:spPr>
        <p:txBody>
          <a:bodyPr wrap="square" lIns="0" tIns="0" rIns="0" bIns="0" rtlCol="0"/>
          <a:lstStyle/>
          <a:p>
            <a:endParaRPr>
              <a:latin typeface="Bahnschrift" panose="020B0502040204020203" pitchFamily="34" charset="0"/>
            </a:endParaRPr>
          </a:p>
        </p:txBody>
      </p:sp>
      <p:sp>
        <p:nvSpPr>
          <p:cNvPr id="5" name="object 5"/>
          <p:cNvSpPr/>
          <p:nvPr/>
        </p:nvSpPr>
        <p:spPr>
          <a:xfrm>
            <a:off x="8804668" y="2094537"/>
            <a:ext cx="1123315" cy="1123315"/>
          </a:xfrm>
          <a:custGeom>
            <a:avLst/>
            <a:gdLst/>
            <a:ahLst/>
            <a:cxnLst/>
            <a:rect l="l" t="t" r="r" b="b"/>
            <a:pathLst>
              <a:path w="1123315" h="1123314">
                <a:moveTo>
                  <a:pt x="561492" y="0"/>
                </a:moveTo>
                <a:lnTo>
                  <a:pt x="0" y="561492"/>
                </a:lnTo>
                <a:lnTo>
                  <a:pt x="561492" y="1122984"/>
                </a:lnTo>
                <a:lnTo>
                  <a:pt x="1122984" y="561492"/>
                </a:lnTo>
                <a:lnTo>
                  <a:pt x="561492" y="0"/>
                </a:lnTo>
                <a:close/>
              </a:path>
            </a:pathLst>
          </a:custGeom>
          <a:solidFill>
            <a:srgbClr val="F3D541"/>
          </a:solidFill>
        </p:spPr>
        <p:txBody>
          <a:bodyPr wrap="square" lIns="0" tIns="0" rIns="0" bIns="0" rtlCol="0"/>
          <a:lstStyle/>
          <a:p>
            <a:endParaRPr>
              <a:latin typeface="Bahnschrift" panose="020B0502040204020203" pitchFamily="34" charset="0"/>
            </a:endParaRPr>
          </a:p>
        </p:txBody>
      </p:sp>
      <p:sp>
        <p:nvSpPr>
          <p:cNvPr id="6" name="object 6"/>
          <p:cNvSpPr/>
          <p:nvPr/>
        </p:nvSpPr>
        <p:spPr>
          <a:xfrm>
            <a:off x="814748" y="2094537"/>
            <a:ext cx="1123315" cy="1123315"/>
          </a:xfrm>
          <a:custGeom>
            <a:avLst/>
            <a:gdLst/>
            <a:ahLst/>
            <a:cxnLst/>
            <a:rect l="l" t="t" r="r" b="b"/>
            <a:pathLst>
              <a:path w="1123314" h="1123314">
                <a:moveTo>
                  <a:pt x="561492" y="0"/>
                </a:moveTo>
                <a:lnTo>
                  <a:pt x="0" y="561492"/>
                </a:lnTo>
                <a:lnTo>
                  <a:pt x="561492" y="1122984"/>
                </a:lnTo>
                <a:lnTo>
                  <a:pt x="1122984" y="561492"/>
                </a:lnTo>
                <a:lnTo>
                  <a:pt x="561492" y="0"/>
                </a:lnTo>
                <a:close/>
              </a:path>
            </a:pathLst>
          </a:custGeom>
          <a:solidFill>
            <a:srgbClr val="F3D541"/>
          </a:solidFill>
        </p:spPr>
        <p:txBody>
          <a:bodyPr wrap="square" lIns="0" tIns="0" rIns="0" bIns="0" rtlCol="0"/>
          <a:lstStyle/>
          <a:p>
            <a:endParaRPr>
              <a:latin typeface="Bahnschrift" panose="020B0502040204020203" pitchFamily="34" charset="0"/>
            </a:endParaRPr>
          </a:p>
        </p:txBody>
      </p:sp>
      <p:sp>
        <p:nvSpPr>
          <p:cNvPr id="7" name="object 7"/>
          <p:cNvSpPr txBox="1">
            <a:spLocks noGrp="1"/>
          </p:cNvSpPr>
          <p:nvPr>
            <p:ph type="title"/>
          </p:nvPr>
        </p:nvSpPr>
        <p:spPr>
          <a:xfrm>
            <a:off x="581703" y="757956"/>
            <a:ext cx="9528810" cy="482600"/>
          </a:xfrm>
          <a:prstGeom prst="rect">
            <a:avLst/>
          </a:prstGeom>
        </p:spPr>
        <p:txBody>
          <a:bodyPr vert="horz" wrap="square" lIns="0" tIns="12700" rIns="0" bIns="0" rtlCol="0">
            <a:spAutoFit/>
          </a:bodyPr>
          <a:lstStyle/>
          <a:p>
            <a:pPr marL="12700">
              <a:lnSpc>
                <a:spcPct val="100000"/>
              </a:lnSpc>
              <a:spcBef>
                <a:spcPts val="100"/>
              </a:spcBef>
            </a:pPr>
            <a:r>
              <a:rPr lang="el-GR" sz="3000" spc="-40" dirty="0">
                <a:solidFill>
                  <a:srgbClr val="5A267A"/>
                </a:solidFill>
                <a:latin typeface="Bahnschrift" panose="020B0502040204020203" pitchFamily="34" charset="0"/>
              </a:rPr>
              <a:t>ΠΩΣ ΝΑ ΚΑΤΑΛΑΒΕΤΕ ΑΝ ΠΙΓΗ ΕΙΝΑΙ ΑΞΙΟΠΙΣΤΗ;</a:t>
            </a:r>
            <a:endParaRPr sz="3000" dirty="0">
              <a:solidFill>
                <a:srgbClr val="5A267A"/>
              </a:solidFill>
              <a:latin typeface="Bahnschrift" panose="020B0502040204020203" pitchFamily="34" charset="0"/>
            </a:endParaRPr>
          </a:p>
        </p:txBody>
      </p:sp>
      <p:sp>
        <p:nvSpPr>
          <p:cNvPr id="8" name="object 8"/>
          <p:cNvSpPr txBox="1"/>
          <p:nvPr/>
        </p:nvSpPr>
        <p:spPr>
          <a:xfrm>
            <a:off x="444500" y="4054707"/>
            <a:ext cx="1812925" cy="936154"/>
          </a:xfrm>
          <a:prstGeom prst="rect">
            <a:avLst/>
          </a:prstGeom>
        </p:spPr>
        <p:txBody>
          <a:bodyPr vert="horz" wrap="square" lIns="0" tIns="12700" rIns="0" bIns="0" rtlCol="0">
            <a:spAutoFit/>
          </a:bodyPr>
          <a:lstStyle/>
          <a:p>
            <a:pPr marL="12700" marR="5080" algn="just">
              <a:lnSpc>
                <a:spcPct val="100000"/>
              </a:lnSpc>
              <a:spcBef>
                <a:spcPts val="100"/>
              </a:spcBef>
            </a:pPr>
            <a:r>
              <a:rPr lang="el-GR" sz="1200" spc="-60" dirty="0">
                <a:solidFill>
                  <a:srgbClr val="67696B"/>
                </a:solidFill>
                <a:latin typeface="Bahnschrift" panose="020B0502040204020203" pitchFamily="34" charset="0"/>
                <a:cs typeface="Comfortaa"/>
              </a:rPr>
              <a:t>Οι πληροφορίες σε έναν </a:t>
            </a:r>
            <a:r>
              <a:rPr lang="el-GR" sz="1200" spc="-60" dirty="0" err="1">
                <a:solidFill>
                  <a:srgbClr val="67696B"/>
                </a:solidFill>
                <a:latin typeface="Bahnschrift" panose="020B0502040204020203" pitchFamily="34" charset="0"/>
                <a:cs typeface="Comfortaa"/>
              </a:rPr>
              <a:t>ιστότοπο</a:t>
            </a:r>
            <a:r>
              <a:rPr lang="el-GR" sz="1200" spc="-60" dirty="0">
                <a:solidFill>
                  <a:srgbClr val="67696B"/>
                </a:solidFill>
                <a:latin typeface="Bahnschrift" panose="020B0502040204020203" pitchFamily="34" charset="0"/>
                <a:cs typeface="Comfortaa"/>
              </a:rPr>
              <a:t> με τους αναγραφόμενους συγγραφείς είναι μια ένδειξη για μια αξιόπιστη πηγή.</a:t>
            </a:r>
            <a:endParaRPr sz="1200" dirty="0">
              <a:latin typeface="Bahnschrift" panose="020B0502040204020203" pitchFamily="34" charset="0"/>
              <a:cs typeface="Comfortaa"/>
            </a:endParaRPr>
          </a:p>
        </p:txBody>
      </p:sp>
      <p:sp>
        <p:nvSpPr>
          <p:cNvPr id="9" name="object 9"/>
          <p:cNvSpPr txBox="1"/>
          <p:nvPr/>
        </p:nvSpPr>
        <p:spPr>
          <a:xfrm>
            <a:off x="2487011" y="4065507"/>
            <a:ext cx="1763395" cy="566822"/>
          </a:xfrm>
          <a:prstGeom prst="rect">
            <a:avLst/>
          </a:prstGeom>
        </p:spPr>
        <p:txBody>
          <a:bodyPr vert="horz" wrap="square" lIns="0" tIns="12700" rIns="0" bIns="0" rtlCol="0">
            <a:spAutoFit/>
          </a:bodyPr>
          <a:lstStyle/>
          <a:p>
            <a:pPr marL="12700" marR="5080">
              <a:lnSpc>
                <a:spcPct val="100000"/>
              </a:lnSpc>
              <a:spcBef>
                <a:spcPts val="100"/>
              </a:spcBef>
              <a:tabLst>
                <a:tab pos="792480" algn="l"/>
                <a:tab pos="1080770" algn="l"/>
                <a:tab pos="1297305" algn="l"/>
              </a:tabLst>
            </a:pPr>
            <a:r>
              <a:rPr lang="el-GR" sz="1200" spc="-80" dirty="0">
                <a:solidFill>
                  <a:srgbClr val="67696B"/>
                </a:solidFill>
                <a:latin typeface="Bahnschrift" panose="020B0502040204020203" pitchFamily="34" charset="0"/>
                <a:cs typeface="Comfortaa"/>
              </a:rPr>
              <a:t>Τα δημοσιευμένα επιστημονικά άρθρα και τα ψηφιακά βιβλία είναι συχνά αξιόπιστες πηγές.</a:t>
            </a:r>
            <a:endParaRPr sz="1200" dirty="0">
              <a:latin typeface="Bahnschrift" panose="020B0502040204020203" pitchFamily="34" charset="0"/>
              <a:cs typeface="Comfortaa"/>
            </a:endParaRPr>
          </a:p>
        </p:txBody>
      </p:sp>
      <p:sp>
        <p:nvSpPr>
          <p:cNvPr id="10" name="object 10"/>
          <p:cNvSpPr txBox="1"/>
          <p:nvPr/>
        </p:nvSpPr>
        <p:spPr>
          <a:xfrm>
            <a:off x="4483737" y="4065507"/>
            <a:ext cx="1763395" cy="2598147"/>
          </a:xfrm>
          <a:prstGeom prst="rect">
            <a:avLst/>
          </a:prstGeom>
        </p:spPr>
        <p:txBody>
          <a:bodyPr vert="horz" wrap="square" lIns="0" tIns="12700" rIns="0" bIns="0" rtlCol="0">
            <a:spAutoFit/>
          </a:bodyPr>
          <a:lstStyle/>
          <a:p>
            <a:pPr marL="12700">
              <a:lnSpc>
                <a:spcPct val="100000"/>
              </a:lnSpc>
              <a:spcBef>
                <a:spcPts val="100"/>
              </a:spcBef>
              <a:tabLst>
                <a:tab pos="534035" algn="l"/>
                <a:tab pos="1115060" algn="l"/>
                <a:tab pos="1505585" algn="l"/>
              </a:tabLst>
            </a:pPr>
            <a:r>
              <a:rPr lang="el-GR" sz="1200" spc="-35" dirty="0">
                <a:solidFill>
                  <a:srgbClr val="67696B"/>
                </a:solidFill>
                <a:latin typeface="Bahnschrift" panose="020B0502040204020203" pitchFamily="34" charset="0"/>
                <a:cs typeface="Comfortaa"/>
              </a:rPr>
              <a:t>Η ημερομηνία των πληροφοριών της έρευνας είναι σημαντική επειδή μπορείτε να εκτιμήσετε εάν οι πληροφορίες εξακολουθούν να είναι ακριβείς (ανάλογα με το θέμα). Για παράδειγμα, για θέματα τεχνολογίας/ τάσεων πρέπει να αναζητήσετε τις ενημερωμένες πηγές. Για ιστορικές πληροφορίες, μπορεί να κοιτάζετε και πιο παλιές πηγές.</a:t>
            </a:r>
            <a:endParaRPr sz="1200" dirty="0">
              <a:latin typeface="Bahnschrift" panose="020B0502040204020203" pitchFamily="34" charset="0"/>
              <a:cs typeface="Comfortaa"/>
            </a:endParaRPr>
          </a:p>
        </p:txBody>
      </p:sp>
      <p:sp>
        <p:nvSpPr>
          <p:cNvPr id="17" name="object 17"/>
          <p:cNvSpPr txBox="1"/>
          <p:nvPr/>
        </p:nvSpPr>
        <p:spPr>
          <a:xfrm>
            <a:off x="6484279" y="4065507"/>
            <a:ext cx="1763395" cy="2241639"/>
          </a:xfrm>
          <a:prstGeom prst="rect">
            <a:avLst/>
          </a:prstGeom>
        </p:spPr>
        <p:txBody>
          <a:bodyPr vert="horz" wrap="square" lIns="0" tIns="12700" rIns="0" bIns="0" rtlCol="0">
            <a:spAutoFit/>
          </a:bodyPr>
          <a:lstStyle/>
          <a:p>
            <a:pPr marL="12700">
              <a:lnSpc>
                <a:spcPct val="100000"/>
              </a:lnSpc>
              <a:spcBef>
                <a:spcPts val="100"/>
              </a:spcBef>
              <a:tabLst>
                <a:tab pos="728345" algn="l"/>
                <a:tab pos="1250315" algn="l"/>
              </a:tabLst>
            </a:pPr>
            <a:r>
              <a:rPr lang="el-GR" sz="1200" spc="-75" dirty="0">
                <a:solidFill>
                  <a:srgbClr val="67696B"/>
                </a:solidFill>
                <a:latin typeface="Bahnschrift" panose="020B0502040204020203" pitchFamily="34" charset="0"/>
                <a:cs typeface="Comfortaa"/>
              </a:rPr>
              <a:t>Συνήθως, οι </a:t>
            </a:r>
            <a:r>
              <a:rPr lang="el-GR" sz="1200" spc="-75" dirty="0" err="1">
                <a:solidFill>
                  <a:srgbClr val="67696B"/>
                </a:solidFill>
                <a:latin typeface="Bahnschrift" panose="020B0502040204020203" pitchFamily="34" charset="0"/>
                <a:cs typeface="Comfortaa"/>
              </a:rPr>
              <a:t>ιστότοποι</a:t>
            </a:r>
            <a:r>
              <a:rPr lang="el-GR" sz="1200" spc="-75" dirty="0">
                <a:solidFill>
                  <a:srgbClr val="67696B"/>
                </a:solidFill>
                <a:latin typeface="Bahnschrift" panose="020B0502040204020203" pitchFamily="34" charset="0"/>
                <a:cs typeface="Comfortaa"/>
              </a:rPr>
              <a:t> που τελειώνουν με ".</a:t>
            </a:r>
            <a:r>
              <a:rPr lang="en-US" sz="1200" spc="-75" dirty="0" err="1">
                <a:solidFill>
                  <a:srgbClr val="67696B"/>
                </a:solidFill>
                <a:latin typeface="Bahnschrift" panose="020B0502040204020203" pitchFamily="34" charset="0"/>
                <a:cs typeface="Comfortaa"/>
              </a:rPr>
              <a:t>edu</a:t>
            </a:r>
            <a:r>
              <a:rPr lang="en-US" sz="1200" spc="-75" dirty="0">
                <a:solidFill>
                  <a:srgbClr val="67696B"/>
                </a:solidFill>
                <a:latin typeface="Bahnschrift" panose="020B0502040204020203" pitchFamily="34" charset="0"/>
                <a:cs typeface="Comfortaa"/>
              </a:rPr>
              <a:t>" (</a:t>
            </a:r>
            <a:r>
              <a:rPr lang="el-GR" sz="1200" spc="-75" dirty="0" err="1">
                <a:solidFill>
                  <a:srgbClr val="67696B"/>
                </a:solidFill>
                <a:latin typeface="Bahnschrift" panose="020B0502040204020203" pitchFamily="34" charset="0"/>
                <a:cs typeface="Comfortaa"/>
              </a:rPr>
              <a:t>ιστότοποι</a:t>
            </a:r>
            <a:r>
              <a:rPr lang="el-GR" sz="1200" spc="-75" dirty="0">
                <a:solidFill>
                  <a:srgbClr val="67696B"/>
                </a:solidFill>
                <a:latin typeface="Bahnschrift" panose="020B0502040204020203" pitchFamily="34" charset="0"/>
                <a:cs typeface="Comfortaa"/>
              </a:rPr>
              <a:t> κολλεγίων και πανεπιστημίων) και ".</a:t>
            </a:r>
            <a:r>
              <a:rPr lang="en-US" sz="1200" spc="-75" dirty="0" err="1">
                <a:solidFill>
                  <a:srgbClr val="67696B"/>
                </a:solidFill>
                <a:latin typeface="Bahnschrift" panose="020B0502040204020203" pitchFamily="34" charset="0"/>
                <a:cs typeface="Comfortaa"/>
              </a:rPr>
              <a:t>gov</a:t>
            </a:r>
            <a:r>
              <a:rPr lang="en-US" sz="1200" spc="-75" dirty="0">
                <a:solidFill>
                  <a:srgbClr val="67696B"/>
                </a:solidFill>
                <a:latin typeface="Bahnschrift" panose="020B0502040204020203" pitchFamily="34" charset="0"/>
                <a:cs typeface="Comfortaa"/>
              </a:rPr>
              <a:t>" (</a:t>
            </a:r>
            <a:r>
              <a:rPr lang="el-GR" sz="1200" spc="-75" dirty="0">
                <a:solidFill>
                  <a:srgbClr val="67696B"/>
                </a:solidFill>
                <a:latin typeface="Bahnschrift" panose="020B0502040204020203" pitchFamily="34" charset="0"/>
                <a:cs typeface="Comfortaa"/>
              </a:rPr>
              <a:t>κυβερνητικοί </a:t>
            </a:r>
            <a:r>
              <a:rPr lang="el-GR" sz="1200" spc="-75" dirty="0" err="1">
                <a:solidFill>
                  <a:srgbClr val="67696B"/>
                </a:solidFill>
                <a:latin typeface="Bahnschrift" panose="020B0502040204020203" pitchFamily="34" charset="0"/>
                <a:cs typeface="Comfortaa"/>
              </a:rPr>
              <a:t>ιστότοποι</a:t>
            </a:r>
            <a:r>
              <a:rPr lang="el-GR" sz="1200" spc="-75" dirty="0">
                <a:solidFill>
                  <a:srgbClr val="67696B"/>
                </a:solidFill>
                <a:latin typeface="Bahnschrift" panose="020B0502040204020203" pitchFamily="34" charset="0"/>
                <a:cs typeface="Comfortaa"/>
              </a:rPr>
              <a:t>) είναι αξιόπιστες πηγές. Να είστε προσεκτικοί με τους </a:t>
            </a:r>
            <a:r>
              <a:rPr lang="el-GR" sz="1200" spc="-75" dirty="0" err="1">
                <a:solidFill>
                  <a:srgbClr val="67696B"/>
                </a:solidFill>
                <a:latin typeface="Bahnschrift" panose="020B0502040204020203" pitchFamily="34" charset="0"/>
                <a:cs typeface="Comfortaa"/>
              </a:rPr>
              <a:t>ιστότοπους</a:t>
            </a:r>
            <a:r>
              <a:rPr lang="el-GR" sz="1200" spc="-75" dirty="0">
                <a:solidFill>
                  <a:srgbClr val="67696B"/>
                </a:solidFill>
                <a:latin typeface="Bahnschrift" panose="020B0502040204020203" pitchFamily="34" charset="0"/>
                <a:cs typeface="Comfortaa"/>
              </a:rPr>
              <a:t> που καταλήγουν σε ".</a:t>
            </a:r>
            <a:r>
              <a:rPr lang="en-US" sz="1200" spc="-75" dirty="0">
                <a:solidFill>
                  <a:srgbClr val="67696B"/>
                </a:solidFill>
                <a:latin typeface="Bahnschrift" panose="020B0502040204020203" pitchFamily="34" charset="0"/>
                <a:cs typeface="Comfortaa"/>
              </a:rPr>
              <a:t>com,</a:t>
            </a:r>
          </a:p>
          <a:p>
            <a:pPr marL="12700">
              <a:lnSpc>
                <a:spcPct val="100000"/>
              </a:lnSpc>
              <a:spcBef>
                <a:spcPts val="100"/>
              </a:spcBef>
              <a:tabLst>
                <a:tab pos="728345" algn="l"/>
                <a:tab pos="1250315" algn="l"/>
              </a:tabLst>
            </a:pPr>
            <a:r>
              <a:rPr lang="en-US" sz="1200" spc="-75" dirty="0">
                <a:solidFill>
                  <a:srgbClr val="67696B"/>
                </a:solidFill>
                <a:latin typeface="Bahnschrift" panose="020B0502040204020203" pitchFamily="34" charset="0"/>
                <a:cs typeface="Comfortaa"/>
              </a:rPr>
              <a:t>.org </a:t>
            </a:r>
            <a:r>
              <a:rPr lang="el-GR" sz="1200" spc="-75" dirty="0">
                <a:solidFill>
                  <a:srgbClr val="67696B"/>
                </a:solidFill>
                <a:latin typeface="Bahnschrift" panose="020B0502040204020203" pitchFamily="34" charset="0"/>
                <a:cs typeface="Comfortaa"/>
              </a:rPr>
              <a:t>και .</a:t>
            </a:r>
            <a:r>
              <a:rPr lang="en-US" sz="1200" spc="-75" dirty="0">
                <a:solidFill>
                  <a:srgbClr val="67696B"/>
                </a:solidFill>
                <a:latin typeface="Bahnschrift" panose="020B0502040204020203" pitchFamily="34" charset="0"/>
                <a:cs typeface="Comfortaa"/>
              </a:rPr>
              <a:t>net ”</a:t>
            </a:r>
            <a:r>
              <a:rPr lang="el-GR" sz="1200" spc="-75" dirty="0">
                <a:solidFill>
                  <a:srgbClr val="67696B"/>
                </a:solidFill>
                <a:latin typeface="Bahnschrift" panose="020B0502040204020203" pitchFamily="34" charset="0"/>
                <a:cs typeface="Comfortaa"/>
              </a:rPr>
              <a:t>καθώς μπορούν να αγοραστούν και να χρησιμοποιηθούν από οποιοδήποτε άτομο.</a:t>
            </a:r>
            <a:endParaRPr sz="1200" dirty="0">
              <a:latin typeface="Bahnschrift" panose="020B0502040204020203" pitchFamily="34" charset="0"/>
              <a:cs typeface="Comfortaa"/>
            </a:endParaRPr>
          </a:p>
        </p:txBody>
      </p:sp>
      <p:sp>
        <p:nvSpPr>
          <p:cNvPr id="20" name="object 20"/>
          <p:cNvSpPr txBox="1"/>
          <p:nvPr/>
        </p:nvSpPr>
        <p:spPr>
          <a:xfrm>
            <a:off x="8484820" y="4065507"/>
            <a:ext cx="1762125" cy="197490"/>
          </a:xfrm>
          <a:prstGeom prst="rect">
            <a:avLst/>
          </a:prstGeom>
        </p:spPr>
        <p:txBody>
          <a:bodyPr vert="horz" wrap="square" lIns="0" tIns="12700" rIns="0" bIns="0" rtlCol="0">
            <a:spAutoFit/>
          </a:bodyPr>
          <a:lstStyle/>
          <a:p>
            <a:pPr marL="12700">
              <a:lnSpc>
                <a:spcPct val="100000"/>
              </a:lnSpc>
              <a:spcBef>
                <a:spcPts val="100"/>
              </a:spcBef>
              <a:tabLst>
                <a:tab pos="474345" algn="l"/>
                <a:tab pos="1069975" algn="l"/>
              </a:tabLst>
            </a:pPr>
            <a:endParaRPr sz="1200" dirty="0">
              <a:latin typeface="Bahnschrift" panose="020B0502040204020203" pitchFamily="34" charset="0"/>
              <a:cs typeface="Comfortaa"/>
            </a:endParaRPr>
          </a:p>
        </p:txBody>
      </p:sp>
      <p:sp>
        <p:nvSpPr>
          <p:cNvPr id="21" name="object 21"/>
          <p:cNvSpPr txBox="1"/>
          <p:nvPr/>
        </p:nvSpPr>
        <p:spPr>
          <a:xfrm>
            <a:off x="8484820" y="4248387"/>
            <a:ext cx="1763395" cy="197490"/>
          </a:xfrm>
          <a:prstGeom prst="rect">
            <a:avLst/>
          </a:prstGeom>
        </p:spPr>
        <p:txBody>
          <a:bodyPr vert="horz" wrap="square" lIns="0" tIns="12700" rIns="0" bIns="0" rtlCol="0">
            <a:spAutoFit/>
          </a:bodyPr>
          <a:lstStyle/>
          <a:p>
            <a:pPr marL="12700">
              <a:lnSpc>
                <a:spcPct val="100000"/>
              </a:lnSpc>
              <a:spcBef>
                <a:spcPts val="100"/>
              </a:spcBef>
              <a:tabLst>
                <a:tab pos="474345" algn="l"/>
                <a:tab pos="1069975" algn="l"/>
              </a:tabLst>
            </a:pPr>
            <a:endParaRPr lang="en-US" sz="1200" dirty="0">
              <a:latin typeface="Bahnschrift" panose="020B0502040204020203" pitchFamily="34" charset="0"/>
              <a:cs typeface="Comfortaa"/>
            </a:endParaRPr>
          </a:p>
        </p:txBody>
      </p:sp>
      <p:sp>
        <p:nvSpPr>
          <p:cNvPr id="22" name="object 22"/>
          <p:cNvSpPr txBox="1"/>
          <p:nvPr/>
        </p:nvSpPr>
        <p:spPr>
          <a:xfrm>
            <a:off x="8484820" y="3957100"/>
            <a:ext cx="1764030" cy="2044149"/>
          </a:xfrm>
          <a:prstGeom prst="rect">
            <a:avLst/>
          </a:prstGeom>
        </p:spPr>
        <p:txBody>
          <a:bodyPr vert="horz" wrap="square" lIns="0" tIns="12700" rIns="0" bIns="0" rtlCol="0">
            <a:spAutoFit/>
          </a:bodyPr>
          <a:lstStyle/>
          <a:p>
            <a:pPr marL="12700" marR="5080" algn="just">
              <a:lnSpc>
                <a:spcPct val="100000"/>
              </a:lnSpc>
              <a:spcBef>
                <a:spcPts val="100"/>
              </a:spcBef>
            </a:pPr>
            <a:r>
              <a:rPr lang="el-GR" sz="1200" spc="-35" dirty="0">
                <a:solidFill>
                  <a:srgbClr val="67696B"/>
                </a:solidFill>
              </a:rPr>
              <a:t>Δώστε περισσότερη προσοχή στο ".</a:t>
            </a:r>
            <a:r>
              <a:rPr lang="en-US" sz="1200" spc="-35" dirty="0">
                <a:solidFill>
                  <a:srgbClr val="67696B"/>
                </a:solidFill>
                <a:latin typeface="Bahnschrift" panose="020B0502040204020203" pitchFamily="34" charset="0"/>
              </a:rPr>
              <a:t>org". </a:t>
            </a:r>
            <a:r>
              <a:rPr lang="el-GR" sz="1200" spc="-35" dirty="0">
                <a:solidFill>
                  <a:srgbClr val="67696B"/>
                </a:solidFill>
              </a:rPr>
              <a:t>Αυτοί οι </a:t>
            </a:r>
            <a:r>
              <a:rPr lang="el-GR" sz="1200" spc="-35" dirty="0" err="1">
                <a:solidFill>
                  <a:srgbClr val="67696B"/>
                </a:solidFill>
              </a:rPr>
              <a:t>ιστότοποι</a:t>
            </a:r>
            <a:r>
              <a:rPr lang="el-GR" sz="1200" spc="-35" dirty="0">
                <a:solidFill>
                  <a:srgbClr val="67696B"/>
                </a:solidFill>
              </a:rPr>
              <a:t> χρησιμοποιούνται μερικές φορές από μη κερδοσκοπικούς οργανισμούς που μπορεί να έχουν πειστικό σκοπό (ακόμη και με ψευδείς πληροφορίες). </a:t>
            </a:r>
            <a:r>
              <a:rPr lang="el-GR" sz="1200" spc="-35" dirty="0" err="1">
                <a:solidFill>
                  <a:srgbClr val="67696B"/>
                </a:solidFill>
              </a:rPr>
              <a:t>Γι</a:t>
            </a:r>
            <a:r>
              <a:rPr lang="el-GR" sz="1200" spc="-35" dirty="0">
                <a:solidFill>
                  <a:srgbClr val="67696B"/>
                </a:solidFill>
              </a:rPr>
              <a:t> 'αυτό η </a:t>
            </a:r>
            <a:r>
              <a:rPr lang="el-GR" sz="1200" spc="-35" dirty="0" err="1">
                <a:solidFill>
                  <a:srgbClr val="67696B"/>
                </a:solidFill>
              </a:rPr>
              <a:t>Βικιπαίδεια</a:t>
            </a:r>
            <a:r>
              <a:rPr lang="el-GR" sz="1200" spc="-35" dirty="0">
                <a:solidFill>
                  <a:srgbClr val="67696B"/>
                </a:solidFill>
              </a:rPr>
              <a:t> είναι καλή μόνο ως αφετηρία.</a:t>
            </a:r>
            <a:endParaRPr sz="1200" spc="-35" dirty="0">
              <a:solidFill>
                <a:srgbClr val="67696B"/>
              </a:solidFill>
              <a:latin typeface="Bahnschrift" panose="020B0502040204020203" pitchFamily="34" charset="0"/>
            </a:endParaRPr>
          </a:p>
        </p:txBody>
      </p:sp>
      <p:sp>
        <p:nvSpPr>
          <p:cNvPr id="23" name="object 23"/>
          <p:cNvSpPr txBox="1"/>
          <p:nvPr/>
        </p:nvSpPr>
        <p:spPr>
          <a:xfrm>
            <a:off x="8484820" y="5345667"/>
            <a:ext cx="1762125" cy="197490"/>
          </a:xfrm>
          <a:prstGeom prst="rect">
            <a:avLst/>
          </a:prstGeom>
        </p:spPr>
        <p:txBody>
          <a:bodyPr vert="horz" wrap="square" lIns="0" tIns="12700" rIns="0" bIns="0" rtlCol="0">
            <a:spAutoFit/>
          </a:bodyPr>
          <a:lstStyle/>
          <a:p>
            <a:pPr marL="12700">
              <a:lnSpc>
                <a:spcPct val="100000"/>
              </a:lnSpc>
              <a:spcBef>
                <a:spcPts val="100"/>
              </a:spcBef>
              <a:tabLst>
                <a:tab pos="1266190" algn="l"/>
              </a:tabLst>
            </a:pPr>
            <a:endParaRPr sz="1200" dirty="0">
              <a:latin typeface="Bahnschrift" panose="020B0502040204020203" pitchFamily="34" charset="0"/>
              <a:cs typeface="Comfortaa"/>
            </a:endParaRPr>
          </a:p>
        </p:txBody>
      </p:sp>
      <p:sp>
        <p:nvSpPr>
          <p:cNvPr id="24" name="object 24"/>
          <p:cNvSpPr txBox="1"/>
          <p:nvPr/>
        </p:nvSpPr>
        <p:spPr>
          <a:xfrm>
            <a:off x="8484820" y="5528547"/>
            <a:ext cx="1763395" cy="197490"/>
          </a:xfrm>
          <a:prstGeom prst="rect">
            <a:avLst/>
          </a:prstGeom>
        </p:spPr>
        <p:txBody>
          <a:bodyPr vert="horz" wrap="square" lIns="0" tIns="12700" rIns="0" bIns="0" rtlCol="0">
            <a:spAutoFit/>
          </a:bodyPr>
          <a:lstStyle/>
          <a:p>
            <a:pPr marL="12700">
              <a:lnSpc>
                <a:spcPct val="100000"/>
              </a:lnSpc>
              <a:spcBef>
                <a:spcPts val="100"/>
              </a:spcBef>
            </a:pPr>
            <a:endParaRPr sz="1200" dirty="0">
              <a:latin typeface="Bahnschrift" panose="020B0502040204020203" pitchFamily="34" charset="0"/>
              <a:cs typeface="Comfortaa"/>
            </a:endParaRPr>
          </a:p>
        </p:txBody>
      </p:sp>
      <p:sp>
        <p:nvSpPr>
          <p:cNvPr id="25" name="object 25"/>
          <p:cNvSpPr txBox="1"/>
          <p:nvPr/>
        </p:nvSpPr>
        <p:spPr>
          <a:xfrm>
            <a:off x="8484820" y="5711427"/>
            <a:ext cx="1764030" cy="197490"/>
          </a:xfrm>
          <a:prstGeom prst="rect">
            <a:avLst/>
          </a:prstGeom>
        </p:spPr>
        <p:txBody>
          <a:bodyPr vert="horz" wrap="square" lIns="0" tIns="12700" rIns="0" bIns="0" rtlCol="0">
            <a:spAutoFit/>
          </a:bodyPr>
          <a:lstStyle/>
          <a:p>
            <a:pPr marL="12700" marR="5080" algn="just">
              <a:lnSpc>
                <a:spcPct val="100000"/>
              </a:lnSpc>
              <a:spcBef>
                <a:spcPts val="100"/>
              </a:spcBef>
            </a:pPr>
            <a:endParaRPr sz="1200" dirty="0">
              <a:latin typeface="Bahnschrift" panose="020B0502040204020203" pitchFamily="34" charset="0"/>
              <a:cs typeface="Comfortaa"/>
            </a:endParaRPr>
          </a:p>
        </p:txBody>
      </p:sp>
      <p:sp>
        <p:nvSpPr>
          <p:cNvPr id="26" name="object 26"/>
          <p:cNvSpPr txBox="1"/>
          <p:nvPr/>
        </p:nvSpPr>
        <p:spPr>
          <a:xfrm>
            <a:off x="863677" y="3572480"/>
            <a:ext cx="1393747" cy="259045"/>
          </a:xfrm>
          <a:prstGeom prst="rect">
            <a:avLst/>
          </a:prstGeom>
        </p:spPr>
        <p:txBody>
          <a:bodyPr vert="horz" wrap="square" lIns="0" tIns="12700" rIns="0" bIns="0" rtlCol="0">
            <a:spAutoFit/>
          </a:bodyPr>
          <a:lstStyle/>
          <a:p>
            <a:pPr marL="12700">
              <a:lnSpc>
                <a:spcPct val="100000"/>
              </a:lnSpc>
              <a:spcBef>
                <a:spcPts val="100"/>
              </a:spcBef>
            </a:pPr>
            <a:r>
              <a:rPr lang="el-GR" sz="1600" b="1" spc="-60" dirty="0">
                <a:solidFill>
                  <a:srgbClr val="67696B"/>
                </a:solidFill>
                <a:latin typeface="Bahnschrift" panose="020B0502040204020203" pitchFamily="34" charset="0"/>
                <a:cs typeface="Comfortaa"/>
              </a:rPr>
              <a:t>Συγγραφέας (εις)</a:t>
            </a:r>
            <a:endParaRPr sz="1600" dirty="0">
              <a:latin typeface="Bahnschrift" panose="020B0502040204020203" pitchFamily="34" charset="0"/>
              <a:cs typeface="Comfortaa"/>
            </a:endParaRPr>
          </a:p>
        </p:txBody>
      </p:sp>
      <p:sp>
        <p:nvSpPr>
          <p:cNvPr id="27" name="object 27"/>
          <p:cNvSpPr txBox="1"/>
          <p:nvPr/>
        </p:nvSpPr>
        <p:spPr>
          <a:xfrm>
            <a:off x="2960422" y="3525713"/>
            <a:ext cx="815975" cy="269240"/>
          </a:xfrm>
          <a:prstGeom prst="rect">
            <a:avLst/>
          </a:prstGeom>
        </p:spPr>
        <p:txBody>
          <a:bodyPr vert="horz" wrap="square" lIns="0" tIns="12700" rIns="0" bIns="0" rtlCol="0">
            <a:spAutoFit/>
          </a:bodyPr>
          <a:lstStyle/>
          <a:p>
            <a:pPr marL="12700">
              <a:lnSpc>
                <a:spcPct val="100000"/>
              </a:lnSpc>
              <a:spcBef>
                <a:spcPts val="100"/>
              </a:spcBef>
            </a:pPr>
            <a:r>
              <a:rPr lang="el-GR" sz="1600" b="1" spc="-95" dirty="0">
                <a:solidFill>
                  <a:srgbClr val="67696B"/>
                </a:solidFill>
                <a:latin typeface="Bahnschrift" panose="020B0502040204020203" pitchFamily="34" charset="0"/>
                <a:cs typeface="Comfortaa"/>
              </a:rPr>
              <a:t>Πηγές</a:t>
            </a:r>
            <a:endParaRPr sz="1600" dirty="0">
              <a:latin typeface="Bahnschrift" panose="020B0502040204020203" pitchFamily="34" charset="0"/>
              <a:cs typeface="Comfortaa"/>
            </a:endParaRPr>
          </a:p>
        </p:txBody>
      </p:sp>
      <p:sp>
        <p:nvSpPr>
          <p:cNvPr id="28" name="object 28"/>
          <p:cNvSpPr txBox="1"/>
          <p:nvPr/>
        </p:nvSpPr>
        <p:spPr>
          <a:xfrm>
            <a:off x="4803585" y="3557516"/>
            <a:ext cx="1360973" cy="259045"/>
          </a:xfrm>
          <a:prstGeom prst="rect">
            <a:avLst/>
          </a:prstGeom>
        </p:spPr>
        <p:txBody>
          <a:bodyPr vert="horz" wrap="square" lIns="0" tIns="12700" rIns="0" bIns="0" rtlCol="0">
            <a:spAutoFit/>
          </a:bodyPr>
          <a:lstStyle/>
          <a:p>
            <a:pPr marL="12700">
              <a:lnSpc>
                <a:spcPct val="100000"/>
              </a:lnSpc>
              <a:spcBef>
                <a:spcPts val="100"/>
              </a:spcBef>
            </a:pPr>
            <a:r>
              <a:rPr lang="el-GR" sz="1600" b="1" spc="-75" dirty="0">
                <a:solidFill>
                  <a:srgbClr val="67696B"/>
                </a:solidFill>
                <a:latin typeface="Bahnschrift" panose="020B0502040204020203" pitchFamily="34" charset="0"/>
                <a:cs typeface="Comfortaa"/>
              </a:rPr>
              <a:t>Ημερομηνία</a:t>
            </a:r>
            <a:endParaRPr sz="1600" dirty="0">
              <a:latin typeface="Bahnschrift" panose="020B0502040204020203" pitchFamily="34" charset="0"/>
              <a:cs typeface="Comfortaa"/>
            </a:endParaRPr>
          </a:p>
        </p:txBody>
      </p:sp>
      <p:sp>
        <p:nvSpPr>
          <p:cNvPr id="29" name="object 29"/>
          <p:cNvSpPr txBox="1"/>
          <p:nvPr/>
        </p:nvSpPr>
        <p:spPr>
          <a:xfrm>
            <a:off x="6935206" y="3572480"/>
            <a:ext cx="861060" cy="269240"/>
          </a:xfrm>
          <a:prstGeom prst="rect">
            <a:avLst/>
          </a:prstGeom>
        </p:spPr>
        <p:txBody>
          <a:bodyPr vert="horz" wrap="square" lIns="0" tIns="12700" rIns="0" bIns="0" rtlCol="0">
            <a:spAutoFit/>
          </a:bodyPr>
          <a:lstStyle/>
          <a:p>
            <a:pPr marL="12700">
              <a:lnSpc>
                <a:spcPct val="100000"/>
              </a:lnSpc>
              <a:spcBef>
                <a:spcPts val="100"/>
              </a:spcBef>
            </a:pPr>
            <a:r>
              <a:rPr lang="el-GR" sz="1600" b="1" spc="-75" dirty="0">
                <a:solidFill>
                  <a:srgbClr val="67696B"/>
                </a:solidFill>
              </a:rPr>
              <a:t>Τομείς</a:t>
            </a:r>
            <a:endParaRPr sz="1600" b="1" spc="-75" dirty="0">
              <a:solidFill>
                <a:srgbClr val="67696B"/>
              </a:solidFill>
              <a:latin typeface="Bahnschrift" panose="020B0502040204020203" pitchFamily="34" charset="0"/>
            </a:endParaRPr>
          </a:p>
        </p:txBody>
      </p:sp>
      <p:sp>
        <p:nvSpPr>
          <p:cNvPr id="30" name="object 30"/>
          <p:cNvSpPr txBox="1"/>
          <p:nvPr/>
        </p:nvSpPr>
        <p:spPr>
          <a:xfrm>
            <a:off x="8804668" y="3586748"/>
            <a:ext cx="976807" cy="259045"/>
          </a:xfrm>
          <a:prstGeom prst="rect">
            <a:avLst/>
          </a:prstGeom>
        </p:spPr>
        <p:txBody>
          <a:bodyPr vert="horz" wrap="square" lIns="0" tIns="12700" rIns="0" bIns="0" rtlCol="0">
            <a:spAutoFit/>
          </a:bodyPr>
          <a:lstStyle/>
          <a:p>
            <a:pPr marL="12700">
              <a:lnSpc>
                <a:spcPct val="100000"/>
              </a:lnSpc>
              <a:spcBef>
                <a:spcPts val="100"/>
              </a:spcBef>
            </a:pPr>
            <a:r>
              <a:rPr lang="el-GR" sz="1600" b="1" spc="-105" dirty="0">
                <a:solidFill>
                  <a:srgbClr val="67696B"/>
                </a:solidFill>
                <a:latin typeface="Bahnschrift" panose="020B0502040204020203" pitchFamily="34" charset="0"/>
                <a:cs typeface="Comfortaa"/>
              </a:rPr>
              <a:t>ΣΥΜΒΟΥΛΗ!</a:t>
            </a:r>
            <a:endParaRPr sz="1600" dirty="0">
              <a:latin typeface="Bahnschrift" panose="020B0502040204020203" pitchFamily="34" charset="0"/>
              <a:cs typeface="Comfortaa"/>
            </a:endParaRPr>
          </a:p>
        </p:txBody>
      </p:sp>
      <p:sp>
        <p:nvSpPr>
          <p:cNvPr id="31" name="object 31"/>
          <p:cNvSpPr txBox="1"/>
          <p:nvPr/>
        </p:nvSpPr>
        <p:spPr>
          <a:xfrm>
            <a:off x="1302768" y="2388552"/>
            <a:ext cx="147320" cy="558800"/>
          </a:xfrm>
          <a:prstGeom prst="rect">
            <a:avLst/>
          </a:prstGeom>
        </p:spPr>
        <p:txBody>
          <a:bodyPr vert="horz" wrap="square" lIns="0" tIns="12700" rIns="0" bIns="0" rtlCol="0">
            <a:spAutoFit/>
          </a:bodyPr>
          <a:lstStyle/>
          <a:p>
            <a:pPr marL="12700">
              <a:lnSpc>
                <a:spcPct val="100000"/>
              </a:lnSpc>
              <a:spcBef>
                <a:spcPts val="100"/>
              </a:spcBef>
            </a:pPr>
            <a:r>
              <a:rPr sz="3500" b="1" spc="-405" dirty="0">
                <a:solidFill>
                  <a:srgbClr val="FFFFFF"/>
                </a:solidFill>
                <a:latin typeface="Bahnschrift" panose="020B0502040204020203" pitchFamily="34" charset="0"/>
                <a:cs typeface="Comfortaa"/>
              </a:rPr>
              <a:t>1</a:t>
            </a:r>
            <a:endParaRPr sz="3500">
              <a:latin typeface="Bahnschrift" panose="020B0502040204020203" pitchFamily="34" charset="0"/>
              <a:cs typeface="Comfortaa"/>
            </a:endParaRPr>
          </a:p>
        </p:txBody>
      </p:sp>
      <p:sp>
        <p:nvSpPr>
          <p:cNvPr id="32" name="object 32"/>
          <p:cNvSpPr txBox="1"/>
          <p:nvPr/>
        </p:nvSpPr>
        <p:spPr>
          <a:xfrm>
            <a:off x="3234108" y="2397551"/>
            <a:ext cx="268605" cy="558800"/>
          </a:xfrm>
          <a:prstGeom prst="rect">
            <a:avLst/>
          </a:prstGeom>
        </p:spPr>
        <p:txBody>
          <a:bodyPr vert="horz" wrap="square" lIns="0" tIns="12700" rIns="0" bIns="0" rtlCol="0">
            <a:spAutoFit/>
          </a:bodyPr>
          <a:lstStyle/>
          <a:p>
            <a:pPr marL="12700">
              <a:lnSpc>
                <a:spcPct val="100000"/>
              </a:lnSpc>
              <a:spcBef>
                <a:spcPts val="100"/>
              </a:spcBef>
            </a:pPr>
            <a:r>
              <a:rPr sz="3500" b="1" spc="-145" dirty="0">
                <a:solidFill>
                  <a:srgbClr val="FFFFFF"/>
                </a:solidFill>
                <a:latin typeface="Bahnschrift" panose="020B0502040204020203" pitchFamily="34" charset="0"/>
                <a:cs typeface="Comfortaa"/>
              </a:rPr>
              <a:t>2</a:t>
            </a:r>
            <a:endParaRPr sz="3500">
              <a:latin typeface="Bahnschrift" panose="020B0502040204020203" pitchFamily="34" charset="0"/>
              <a:cs typeface="Comfortaa"/>
            </a:endParaRPr>
          </a:p>
        </p:txBody>
      </p:sp>
      <p:sp>
        <p:nvSpPr>
          <p:cNvPr id="33" name="object 33"/>
          <p:cNvSpPr txBox="1"/>
          <p:nvPr/>
        </p:nvSpPr>
        <p:spPr>
          <a:xfrm>
            <a:off x="5230834" y="2397551"/>
            <a:ext cx="268605" cy="558800"/>
          </a:xfrm>
          <a:prstGeom prst="rect">
            <a:avLst/>
          </a:prstGeom>
        </p:spPr>
        <p:txBody>
          <a:bodyPr vert="horz" wrap="square" lIns="0" tIns="12700" rIns="0" bIns="0" rtlCol="0">
            <a:spAutoFit/>
          </a:bodyPr>
          <a:lstStyle/>
          <a:p>
            <a:pPr marL="12700">
              <a:lnSpc>
                <a:spcPct val="100000"/>
              </a:lnSpc>
              <a:spcBef>
                <a:spcPts val="100"/>
              </a:spcBef>
            </a:pPr>
            <a:r>
              <a:rPr sz="3500" b="1" spc="-180" dirty="0">
                <a:solidFill>
                  <a:srgbClr val="FFFFFF"/>
                </a:solidFill>
                <a:latin typeface="Bahnschrift" panose="020B0502040204020203" pitchFamily="34" charset="0"/>
                <a:cs typeface="Comfortaa"/>
              </a:rPr>
              <a:t>3</a:t>
            </a:r>
            <a:endParaRPr sz="3500">
              <a:latin typeface="Bahnschrift" panose="020B0502040204020203" pitchFamily="34" charset="0"/>
              <a:cs typeface="Comfortaa"/>
            </a:endParaRPr>
          </a:p>
        </p:txBody>
      </p:sp>
      <p:sp>
        <p:nvSpPr>
          <p:cNvPr id="34" name="object 34"/>
          <p:cNvSpPr txBox="1"/>
          <p:nvPr/>
        </p:nvSpPr>
        <p:spPr>
          <a:xfrm>
            <a:off x="7214012" y="2397551"/>
            <a:ext cx="303530" cy="558800"/>
          </a:xfrm>
          <a:prstGeom prst="rect">
            <a:avLst/>
          </a:prstGeom>
        </p:spPr>
        <p:txBody>
          <a:bodyPr vert="horz" wrap="square" lIns="0" tIns="12700" rIns="0" bIns="0" rtlCol="0">
            <a:spAutoFit/>
          </a:bodyPr>
          <a:lstStyle/>
          <a:p>
            <a:pPr marL="12700">
              <a:lnSpc>
                <a:spcPct val="100000"/>
              </a:lnSpc>
              <a:spcBef>
                <a:spcPts val="100"/>
              </a:spcBef>
            </a:pPr>
            <a:r>
              <a:rPr sz="3500" b="1" spc="-100" dirty="0">
                <a:solidFill>
                  <a:srgbClr val="FFFFFF"/>
                </a:solidFill>
                <a:latin typeface="Bahnschrift" panose="020B0502040204020203" pitchFamily="34" charset="0"/>
                <a:cs typeface="Comfortaa"/>
              </a:rPr>
              <a:t>4</a:t>
            </a:r>
            <a:endParaRPr sz="3500">
              <a:latin typeface="Bahnschrift" panose="020B0502040204020203" pitchFamily="34" charset="0"/>
              <a:cs typeface="Comfortaa"/>
            </a:endParaRPr>
          </a:p>
        </p:txBody>
      </p:sp>
      <p:sp>
        <p:nvSpPr>
          <p:cNvPr id="35" name="object 35"/>
          <p:cNvSpPr txBox="1"/>
          <p:nvPr/>
        </p:nvSpPr>
        <p:spPr>
          <a:xfrm>
            <a:off x="9223235" y="2397551"/>
            <a:ext cx="286385" cy="558800"/>
          </a:xfrm>
          <a:prstGeom prst="rect">
            <a:avLst/>
          </a:prstGeom>
        </p:spPr>
        <p:txBody>
          <a:bodyPr vert="horz" wrap="square" lIns="0" tIns="12700" rIns="0" bIns="0" rtlCol="0">
            <a:spAutoFit/>
          </a:bodyPr>
          <a:lstStyle/>
          <a:p>
            <a:pPr marL="12700">
              <a:lnSpc>
                <a:spcPct val="100000"/>
              </a:lnSpc>
              <a:spcBef>
                <a:spcPts val="100"/>
              </a:spcBef>
            </a:pPr>
            <a:r>
              <a:rPr sz="3500" b="1" spc="-155" dirty="0">
                <a:solidFill>
                  <a:srgbClr val="FFFFFF"/>
                </a:solidFill>
                <a:latin typeface="Bahnschrift" panose="020B0502040204020203" pitchFamily="34" charset="0"/>
                <a:cs typeface="Comfortaa"/>
              </a:rPr>
              <a:t>5</a:t>
            </a:r>
            <a:endParaRPr sz="3500">
              <a:latin typeface="Bahnschrift" panose="020B0502040204020203" pitchFamily="34" charset="0"/>
              <a:cs typeface="Comforta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2806858" y="1554535"/>
            <a:ext cx="1123315" cy="1123315"/>
          </a:xfrm>
          <a:custGeom>
            <a:avLst/>
            <a:gdLst/>
            <a:ahLst/>
            <a:cxnLst/>
            <a:rect l="l" t="t" r="r" b="b"/>
            <a:pathLst>
              <a:path w="1123314" h="1123314">
                <a:moveTo>
                  <a:pt x="561492" y="0"/>
                </a:moveTo>
                <a:lnTo>
                  <a:pt x="0" y="561492"/>
                </a:lnTo>
                <a:lnTo>
                  <a:pt x="561492" y="1122984"/>
                </a:lnTo>
                <a:lnTo>
                  <a:pt x="1122984" y="561492"/>
                </a:lnTo>
                <a:lnTo>
                  <a:pt x="561492" y="0"/>
                </a:lnTo>
                <a:close/>
              </a:path>
            </a:pathLst>
          </a:custGeom>
          <a:solidFill>
            <a:srgbClr val="5A267A"/>
          </a:solidFill>
        </p:spPr>
        <p:txBody>
          <a:bodyPr wrap="square" lIns="0" tIns="0" rIns="0" bIns="0" rtlCol="0"/>
          <a:lstStyle/>
          <a:p>
            <a:endParaRPr>
              <a:latin typeface="Bahnschrift" panose="020B0502040204020203" pitchFamily="34" charset="0"/>
            </a:endParaRPr>
          </a:p>
        </p:txBody>
      </p:sp>
      <p:sp>
        <p:nvSpPr>
          <p:cNvPr id="3" name="object 3"/>
          <p:cNvSpPr/>
          <p:nvPr/>
        </p:nvSpPr>
        <p:spPr>
          <a:xfrm>
            <a:off x="4803584" y="1554535"/>
            <a:ext cx="1123315" cy="1123315"/>
          </a:xfrm>
          <a:custGeom>
            <a:avLst/>
            <a:gdLst/>
            <a:ahLst/>
            <a:cxnLst/>
            <a:rect l="l" t="t" r="r" b="b"/>
            <a:pathLst>
              <a:path w="1123314" h="1123314">
                <a:moveTo>
                  <a:pt x="561492" y="0"/>
                </a:moveTo>
                <a:lnTo>
                  <a:pt x="0" y="561492"/>
                </a:lnTo>
                <a:lnTo>
                  <a:pt x="561492" y="1122984"/>
                </a:lnTo>
                <a:lnTo>
                  <a:pt x="1122984" y="561492"/>
                </a:lnTo>
                <a:lnTo>
                  <a:pt x="561492" y="0"/>
                </a:lnTo>
                <a:close/>
              </a:path>
            </a:pathLst>
          </a:custGeom>
          <a:solidFill>
            <a:srgbClr val="F3D541"/>
          </a:solidFill>
        </p:spPr>
        <p:txBody>
          <a:bodyPr wrap="square" lIns="0" tIns="0" rIns="0" bIns="0" rtlCol="0"/>
          <a:lstStyle/>
          <a:p>
            <a:endParaRPr>
              <a:latin typeface="Bahnschrift" panose="020B0502040204020203" pitchFamily="34" charset="0"/>
            </a:endParaRPr>
          </a:p>
        </p:txBody>
      </p:sp>
      <p:sp>
        <p:nvSpPr>
          <p:cNvPr id="4" name="object 4"/>
          <p:cNvSpPr/>
          <p:nvPr/>
        </p:nvSpPr>
        <p:spPr>
          <a:xfrm>
            <a:off x="6804126" y="1554535"/>
            <a:ext cx="1123315" cy="1123315"/>
          </a:xfrm>
          <a:custGeom>
            <a:avLst/>
            <a:gdLst/>
            <a:ahLst/>
            <a:cxnLst/>
            <a:rect l="l" t="t" r="r" b="b"/>
            <a:pathLst>
              <a:path w="1123315" h="1123314">
                <a:moveTo>
                  <a:pt x="561492" y="0"/>
                </a:moveTo>
                <a:lnTo>
                  <a:pt x="0" y="561492"/>
                </a:lnTo>
                <a:lnTo>
                  <a:pt x="561492" y="1122984"/>
                </a:lnTo>
                <a:lnTo>
                  <a:pt x="1122984" y="561492"/>
                </a:lnTo>
                <a:lnTo>
                  <a:pt x="561492" y="0"/>
                </a:lnTo>
                <a:close/>
              </a:path>
            </a:pathLst>
          </a:custGeom>
          <a:solidFill>
            <a:srgbClr val="5A267A"/>
          </a:solidFill>
        </p:spPr>
        <p:txBody>
          <a:bodyPr wrap="square" lIns="0" tIns="0" rIns="0" bIns="0" rtlCol="0"/>
          <a:lstStyle/>
          <a:p>
            <a:endParaRPr>
              <a:latin typeface="Bahnschrift" panose="020B0502040204020203" pitchFamily="34" charset="0"/>
            </a:endParaRPr>
          </a:p>
        </p:txBody>
      </p:sp>
      <p:sp>
        <p:nvSpPr>
          <p:cNvPr id="5" name="object 5"/>
          <p:cNvSpPr/>
          <p:nvPr/>
        </p:nvSpPr>
        <p:spPr>
          <a:xfrm>
            <a:off x="8804668" y="1554535"/>
            <a:ext cx="1123315" cy="1123315"/>
          </a:xfrm>
          <a:custGeom>
            <a:avLst/>
            <a:gdLst/>
            <a:ahLst/>
            <a:cxnLst/>
            <a:rect l="l" t="t" r="r" b="b"/>
            <a:pathLst>
              <a:path w="1123315" h="1123314">
                <a:moveTo>
                  <a:pt x="561492" y="0"/>
                </a:moveTo>
                <a:lnTo>
                  <a:pt x="0" y="561492"/>
                </a:lnTo>
                <a:lnTo>
                  <a:pt x="561492" y="1122984"/>
                </a:lnTo>
                <a:lnTo>
                  <a:pt x="1122984" y="561492"/>
                </a:lnTo>
                <a:lnTo>
                  <a:pt x="561492" y="0"/>
                </a:lnTo>
                <a:close/>
              </a:path>
            </a:pathLst>
          </a:custGeom>
          <a:solidFill>
            <a:srgbClr val="F3D541"/>
          </a:solidFill>
        </p:spPr>
        <p:txBody>
          <a:bodyPr wrap="square" lIns="0" tIns="0" rIns="0" bIns="0" rtlCol="0"/>
          <a:lstStyle/>
          <a:p>
            <a:endParaRPr>
              <a:latin typeface="Bahnschrift" panose="020B0502040204020203" pitchFamily="34" charset="0"/>
            </a:endParaRPr>
          </a:p>
        </p:txBody>
      </p:sp>
      <p:grpSp>
        <p:nvGrpSpPr>
          <p:cNvPr id="6" name="object 6"/>
          <p:cNvGrpSpPr/>
          <p:nvPr/>
        </p:nvGrpSpPr>
        <p:grpSpPr>
          <a:xfrm>
            <a:off x="814748" y="1554535"/>
            <a:ext cx="1123315" cy="1123315"/>
            <a:chOff x="814748" y="1554535"/>
            <a:chExt cx="1123315" cy="1123315"/>
          </a:xfrm>
        </p:grpSpPr>
        <p:sp>
          <p:nvSpPr>
            <p:cNvPr id="7" name="object 7"/>
            <p:cNvSpPr/>
            <p:nvPr/>
          </p:nvSpPr>
          <p:spPr>
            <a:xfrm>
              <a:off x="814748" y="1554535"/>
              <a:ext cx="1123315" cy="1123315"/>
            </a:xfrm>
            <a:custGeom>
              <a:avLst/>
              <a:gdLst/>
              <a:ahLst/>
              <a:cxnLst/>
              <a:rect l="l" t="t" r="r" b="b"/>
              <a:pathLst>
                <a:path w="1123314" h="1123314">
                  <a:moveTo>
                    <a:pt x="561492" y="0"/>
                  </a:moveTo>
                  <a:lnTo>
                    <a:pt x="0" y="561492"/>
                  </a:lnTo>
                  <a:lnTo>
                    <a:pt x="561492" y="1122984"/>
                  </a:lnTo>
                  <a:lnTo>
                    <a:pt x="1122984" y="561492"/>
                  </a:lnTo>
                  <a:lnTo>
                    <a:pt x="561492" y="0"/>
                  </a:lnTo>
                  <a:close/>
                </a:path>
              </a:pathLst>
            </a:custGeom>
            <a:solidFill>
              <a:srgbClr val="F3D541"/>
            </a:solidFill>
          </p:spPr>
          <p:txBody>
            <a:bodyPr wrap="square" lIns="0" tIns="0" rIns="0" bIns="0" rtlCol="0"/>
            <a:lstStyle/>
            <a:p>
              <a:endParaRPr>
                <a:latin typeface="Bahnschrift" panose="020B0502040204020203" pitchFamily="34" charset="0"/>
              </a:endParaRPr>
            </a:p>
          </p:txBody>
        </p:sp>
        <p:sp>
          <p:nvSpPr>
            <p:cNvPr id="8" name="object 8"/>
            <p:cNvSpPr/>
            <p:nvPr/>
          </p:nvSpPr>
          <p:spPr>
            <a:xfrm>
              <a:off x="1117634" y="1798965"/>
              <a:ext cx="527685" cy="648970"/>
            </a:xfrm>
            <a:custGeom>
              <a:avLst/>
              <a:gdLst/>
              <a:ahLst/>
              <a:cxnLst/>
              <a:rect l="l" t="t" r="r" b="b"/>
              <a:pathLst>
                <a:path w="527685" h="648969">
                  <a:moveTo>
                    <a:pt x="17731" y="261372"/>
                  </a:moveTo>
                  <a:lnTo>
                    <a:pt x="16426" y="252398"/>
                  </a:lnTo>
                  <a:lnTo>
                    <a:pt x="13380" y="230650"/>
                  </a:lnTo>
                  <a:lnTo>
                    <a:pt x="12540" y="200028"/>
                  </a:lnTo>
                  <a:lnTo>
                    <a:pt x="17853" y="164434"/>
                  </a:lnTo>
                  <a:lnTo>
                    <a:pt x="33266" y="127769"/>
                  </a:lnTo>
                  <a:lnTo>
                    <a:pt x="62724" y="93935"/>
                  </a:lnTo>
                  <a:lnTo>
                    <a:pt x="110176" y="66832"/>
                  </a:lnTo>
                  <a:lnTo>
                    <a:pt x="179567" y="50361"/>
                  </a:lnTo>
                </a:path>
                <a:path w="527685" h="648969">
                  <a:moveTo>
                    <a:pt x="155958" y="86607"/>
                  </a:moveTo>
                  <a:lnTo>
                    <a:pt x="172472" y="23191"/>
                  </a:lnTo>
                  <a:lnTo>
                    <a:pt x="197777" y="0"/>
                  </a:lnTo>
                  <a:lnTo>
                    <a:pt x="249693" y="15184"/>
                  </a:lnTo>
                  <a:lnTo>
                    <a:pt x="346039" y="66897"/>
                  </a:lnTo>
                </a:path>
                <a:path w="527685" h="648969">
                  <a:moveTo>
                    <a:pt x="274868" y="93452"/>
                  </a:moveTo>
                  <a:lnTo>
                    <a:pt x="360722" y="43607"/>
                  </a:lnTo>
                  <a:lnTo>
                    <a:pt x="410537" y="36302"/>
                  </a:lnTo>
                  <a:lnTo>
                    <a:pt x="443391" y="79919"/>
                  </a:lnTo>
                  <a:lnTo>
                    <a:pt x="478360" y="182835"/>
                  </a:lnTo>
                </a:path>
                <a:path w="527685" h="648969">
                  <a:moveTo>
                    <a:pt x="455589" y="161423"/>
                  </a:moveTo>
                  <a:lnTo>
                    <a:pt x="507654" y="199432"/>
                  </a:lnTo>
                  <a:lnTo>
                    <a:pt x="527588" y="227749"/>
                  </a:lnTo>
                  <a:lnTo>
                    <a:pt x="517715" y="260457"/>
                  </a:lnTo>
                  <a:lnTo>
                    <a:pt x="480354" y="311638"/>
                  </a:lnTo>
                </a:path>
                <a:path w="527685" h="648969">
                  <a:moveTo>
                    <a:pt x="470308" y="272789"/>
                  </a:moveTo>
                  <a:lnTo>
                    <a:pt x="507041" y="376165"/>
                  </a:lnTo>
                  <a:lnTo>
                    <a:pt x="503709" y="423000"/>
                  </a:lnTo>
                  <a:lnTo>
                    <a:pt x="446295" y="424431"/>
                  </a:lnTo>
                  <a:lnTo>
                    <a:pt x="320778" y="391598"/>
                  </a:lnTo>
                </a:path>
                <a:path w="527685" h="648969">
                  <a:moveTo>
                    <a:pt x="274868" y="355034"/>
                  </a:moveTo>
                  <a:lnTo>
                    <a:pt x="272480" y="372226"/>
                  </a:lnTo>
                  <a:lnTo>
                    <a:pt x="277816" y="381169"/>
                  </a:lnTo>
                  <a:lnTo>
                    <a:pt x="296394" y="384758"/>
                  </a:lnTo>
                  <a:lnTo>
                    <a:pt x="333732" y="385883"/>
                  </a:lnTo>
                </a:path>
                <a:path w="527685" h="648969">
                  <a:moveTo>
                    <a:pt x="90413" y="272789"/>
                  </a:moveTo>
                  <a:lnTo>
                    <a:pt x="127771" y="350541"/>
                  </a:lnTo>
                  <a:lnTo>
                    <a:pt x="161155" y="385025"/>
                  </a:lnTo>
                  <a:lnTo>
                    <a:pt x="209403" y="383953"/>
                  </a:lnTo>
                  <a:lnTo>
                    <a:pt x="291353" y="355034"/>
                  </a:lnTo>
                </a:path>
                <a:path w="527685" h="648969">
                  <a:moveTo>
                    <a:pt x="26456" y="223678"/>
                  </a:moveTo>
                  <a:lnTo>
                    <a:pt x="0" y="294574"/>
                  </a:lnTo>
                  <a:lnTo>
                    <a:pt x="256" y="328260"/>
                  </a:lnTo>
                  <a:lnTo>
                    <a:pt x="35393" y="333785"/>
                  </a:lnTo>
                  <a:lnTo>
                    <a:pt x="113578" y="320198"/>
                  </a:lnTo>
                </a:path>
                <a:path w="527685" h="648969">
                  <a:moveTo>
                    <a:pt x="138305" y="141433"/>
                  </a:moveTo>
                  <a:lnTo>
                    <a:pt x="97608" y="158016"/>
                  </a:lnTo>
                  <a:lnTo>
                    <a:pt x="77664" y="171278"/>
                  </a:lnTo>
                  <a:lnTo>
                    <a:pt x="72734" y="188178"/>
                  </a:lnTo>
                  <a:lnTo>
                    <a:pt x="77078" y="215677"/>
                  </a:lnTo>
                </a:path>
                <a:path w="527685" h="648969">
                  <a:moveTo>
                    <a:pt x="71198" y="136861"/>
                  </a:moveTo>
                  <a:lnTo>
                    <a:pt x="71408" y="158072"/>
                  </a:lnTo>
                  <a:lnTo>
                    <a:pt x="73070" y="169486"/>
                  </a:lnTo>
                  <a:lnTo>
                    <a:pt x="77615" y="175010"/>
                  </a:lnTo>
                  <a:lnTo>
                    <a:pt x="86476" y="178555"/>
                  </a:lnTo>
                </a:path>
                <a:path w="527685" h="648969">
                  <a:moveTo>
                    <a:pt x="230126" y="118598"/>
                  </a:moveTo>
                  <a:lnTo>
                    <a:pt x="221332" y="149312"/>
                  </a:lnTo>
                  <a:lnTo>
                    <a:pt x="221590" y="167282"/>
                  </a:lnTo>
                  <a:lnTo>
                    <a:pt x="233771" y="179469"/>
                  </a:lnTo>
                  <a:lnTo>
                    <a:pt x="260746" y="192830"/>
                  </a:lnTo>
                </a:path>
                <a:path w="527685" h="648969">
                  <a:moveTo>
                    <a:pt x="297233" y="136861"/>
                  </a:moveTo>
                  <a:lnTo>
                    <a:pt x="327021" y="129063"/>
                  </a:lnTo>
                  <a:lnTo>
                    <a:pt x="345658" y="130152"/>
                  </a:lnTo>
                  <a:lnTo>
                    <a:pt x="360980" y="143448"/>
                  </a:lnTo>
                  <a:lnTo>
                    <a:pt x="380824" y="172269"/>
                  </a:lnTo>
                </a:path>
                <a:path w="527685" h="648969">
                  <a:moveTo>
                    <a:pt x="339028" y="192830"/>
                  </a:moveTo>
                  <a:lnTo>
                    <a:pt x="337416" y="179825"/>
                  </a:lnTo>
                  <a:lnTo>
                    <a:pt x="337609" y="170137"/>
                  </a:lnTo>
                  <a:lnTo>
                    <a:pt x="340264" y="158945"/>
                  </a:lnTo>
                  <a:lnTo>
                    <a:pt x="346039" y="141433"/>
                  </a:lnTo>
                </a:path>
                <a:path w="527685" h="648969">
                  <a:moveTo>
                    <a:pt x="380824" y="209975"/>
                  </a:moveTo>
                  <a:lnTo>
                    <a:pt x="375326" y="242635"/>
                  </a:lnTo>
                  <a:lnTo>
                    <a:pt x="376560" y="261375"/>
                  </a:lnTo>
                  <a:lnTo>
                    <a:pt x="387286" y="273261"/>
                  </a:lnTo>
                  <a:lnTo>
                    <a:pt x="410263" y="285362"/>
                  </a:lnTo>
                </a:path>
                <a:path w="527685" h="648969">
                  <a:moveTo>
                    <a:pt x="291353" y="272789"/>
                  </a:moveTo>
                  <a:lnTo>
                    <a:pt x="296578" y="270380"/>
                  </a:lnTo>
                  <a:lnTo>
                    <a:pt x="309307" y="266365"/>
                  </a:lnTo>
                  <a:lnTo>
                    <a:pt x="327775" y="265561"/>
                  </a:lnTo>
                  <a:lnTo>
                    <a:pt x="350217" y="272789"/>
                  </a:lnTo>
                </a:path>
                <a:path w="527685" h="648969">
                  <a:moveTo>
                    <a:pt x="342318" y="320198"/>
                  </a:moveTo>
                  <a:lnTo>
                    <a:pt x="339292" y="286618"/>
                  </a:lnTo>
                  <a:lnTo>
                    <a:pt x="342162" y="267869"/>
                  </a:lnTo>
                  <a:lnTo>
                    <a:pt x="354419" y="257153"/>
                  </a:lnTo>
                  <a:lnTo>
                    <a:pt x="379554" y="247669"/>
                  </a:lnTo>
                </a:path>
                <a:path w="527685" h="648969">
                  <a:moveTo>
                    <a:pt x="394908" y="328771"/>
                  </a:moveTo>
                  <a:lnTo>
                    <a:pt x="399572" y="346526"/>
                  </a:lnTo>
                  <a:lnTo>
                    <a:pt x="405546" y="355180"/>
                  </a:lnTo>
                  <a:lnTo>
                    <a:pt x="416809" y="357196"/>
                  </a:lnTo>
                  <a:lnTo>
                    <a:pt x="437339" y="355034"/>
                  </a:lnTo>
                </a:path>
                <a:path w="527685" h="648969">
                  <a:moveTo>
                    <a:pt x="178323" y="187128"/>
                  </a:moveTo>
                  <a:lnTo>
                    <a:pt x="153105" y="208204"/>
                  </a:lnTo>
                  <a:lnTo>
                    <a:pt x="148747" y="222964"/>
                  </a:lnTo>
                  <a:lnTo>
                    <a:pt x="168893" y="238366"/>
                  </a:lnTo>
                  <a:lnTo>
                    <a:pt x="217185" y="261372"/>
                  </a:lnTo>
                  <a:lnTo>
                    <a:pt x="233913" y="279449"/>
                  </a:lnTo>
                  <a:lnTo>
                    <a:pt x="242286" y="290353"/>
                  </a:lnTo>
                  <a:lnTo>
                    <a:pt x="244820" y="298476"/>
                  </a:lnTo>
                  <a:lnTo>
                    <a:pt x="244032" y="308209"/>
                  </a:lnTo>
                </a:path>
                <a:path w="527685" h="648969">
                  <a:moveTo>
                    <a:pt x="260746" y="247669"/>
                  </a:moveTo>
                  <a:lnTo>
                    <a:pt x="248694" y="246918"/>
                  </a:lnTo>
                  <a:lnTo>
                    <a:pt x="225273" y="246810"/>
                  </a:lnTo>
                  <a:lnTo>
                    <a:pt x="198983" y="250556"/>
                  </a:lnTo>
                  <a:lnTo>
                    <a:pt x="178323" y="261372"/>
                  </a:lnTo>
                </a:path>
                <a:path w="527685" h="648969">
                  <a:moveTo>
                    <a:pt x="212447" y="366668"/>
                  </a:moveTo>
                  <a:lnTo>
                    <a:pt x="155958" y="494391"/>
                  </a:lnTo>
                  <a:lnTo>
                    <a:pt x="253087" y="501249"/>
                  </a:lnTo>
                  <a:lnTo>
                    <a:pt x="190883" y="648608"/>
                  </a:lnTo>
                  <a:lnTo>
                    <a:pt x="360771" y="455555"/>
                  </a:lnTo>
                  <a:lnTo>
                    <a:pt x="291353" y="453269"/>
                  </a:lnTo>
                  <a:lnTo>
                    <a:pt x="333732" y="395039"/>
                  </a:lnTo>
                </a:path>
              </a:pathLst>
            </a:custGeom>
            <a:ln w="12700">
              <a:solidFill>
                <a:srgbClr val="FFFFFF"/>
              </a:solidFill>
            </a:ln>
          </p:spPr>
          <p:txBody>
            <a:bodyPr wrap="square" lIns="0" tIns="0" rIns="0" bIns="0" rtlCol="0"/>
            <a:lstStyle/>
            <a:p>
              <a:endParaRPr>
                <a:latin typeface="Bahnschrift" panose="020B0502040204020203" pitchFamily="34" charset="0"/>
              </a:endParaRPr>
            </a:p>
          </p:txBody>
        </p:sp>
      </p:grpSp>
      <p:grpSp>
        <p:nvGrpSpPr>
          <p:cNvPr id="9" name="object 9"/>
          <p:cNvGrpSpPr/>
          <p:nvPr/>
        </p:nvGrpSpPr>
        <p:grpSpPr>
          <a:xfrm>
            <a:off x="3115722" y="1871021"/>
            <a:ext cx="505459" cy="490220"/>
            <a:chOff x="3115722" y="1871021"/>
            <a:chExt cx="505459" cy="490220"/>
          </a:xfrm>
        </p:grpSpPr>
        <p:sp>
          <p:nvSpPr>
            <p:cNvPr id="10" name="object 10"/>
            <p:cNvSpPr/>
            <p:nvPr/>
          </p:nvSpPr>
          <p:spPr>
            <a:xfrm>
              <a:off x="3115722" y="1871021"/>
              <a:ext cx="505459" cy="490220"/>
            </a:xfrm>
            <a:custGeom>
              <a:avLst/>
              <a:gdLst/>
              <a:ahLst/>
              <a:cxnLst/>
              <a:rect l="l" t="t" r="r" b="b"/>
              <a:pathLst>
                <a:path w="505460" h="490219">
                  <a:moveTo>
                    <a:pt x="351159" y="305282"/>
                  </a:moveTo>
                  <a:lnTo>
                    <a:pt x="278396" y="305282"/>
                  </a:lnTo>
                  <a:lnTo>
                    <a:pt x="468871" y="490016"/>
                  </a:lnTo>
                  <a:lnTo>
                    <a:pt x="505256" y="454736"/>
                  </a:lnTo>
                  <a:lnTo>
                    <a:pt x="351159" y="305282"/>
                  </a:lnTo>
                  <a:close/>
                </a:path>
                <a:path w="505460" h="490219">
                  <a:moveTo>
                    <a:pt x="174523" y="0"/>
                  </a:moveTo>
                  <a:lnTo>
                    <a:pt x="128130" y="6046"/>
                  </a:lnTo>
                  <a:lnTo>
                    <a:pt x="86440" y="23108"/>
                  </a:lnTo>
                  <a:lnTo>
                    <a:pt x="51119" y="49574"/>
                  </a:lnTo>
                  <a:lnTo>
                    <a:pt x="23828" y="83829"/>
                  </a:lnTo>
                  <a:lnTo>
                    <a:pt x="6234" y="124260"/>
                  </a:lnTo>
                  <a:lnTo>
                    <a:pt x="0" y="169252"/>
                  </a:lnTo>
                  <a:lnTo>
                    <a:pt x="6234" y="214251"/>
                  </a:lnTo>
                  <a:lnTo>
                    <a:pt x="23828" y="254685"/>
                  </a:lnTo>
                  <a:lnTo>
                    <a:pt x="51119" y="288942"/>
                  </a:lnTo>
                  <a:lnTo>
                    <a:pt x="86440" y="315409"/>
                  </a:lnTo>
                  <a:lnTo>
                    <a:pt x="128130" y="332472"/>
                  </a:lnTo>
                  <a:lnTo>
                    <a:pt x="174523" y="338518"/>
                  </a:lnTo>
                  <a:lnTo>
                    <a:pt x="203087" y="336261"/>
                  </a:lnTo>
                  <a:lnTo>
                    <a:pt x="230165" y="329730"/>
                  </a:lnTo>
                  <a:lnTo>
                    <a:pt x="255390" y="319283"/>
                  </a:lnTo>
                  <a:lnTo>
                    <a:pt x="277708" y="305701"/>
                  </a:lnTo>
                  <a:lnTo>
                    <a:pt x="174523" y="305701"/>
                  </a:lnTo>
                  <a:lnTo>
                    <a:pt x="130055" y="298745"/>
                  </a:lnTo>
                  <a:lnTo>
                    <a:pt x="91434" y="279375"/>
                  </a:lnTo>
                  <a:lnTo>
                    <a:pt x="60978" y="249839"/>
                  </a:lnTo>
                  <a:lnTo>
                    <a:pt x="41005" y="212382"/>
                  </a:lnTo>
                  <a:lnTo>
                    <a:pt x="33832" y="169252"/>
                  </a:lnTo>
                  <a:lnTo>
                    <a:pt x="41005" y="126128"/>
                  </a:lnTo>
                  <a:lnTo>
                    <a:pt x="60978" y="88672"/>
                  </a:lnTo>
                  <a:lnTo>
                    <a:pt x="91434" y="59133"/>
                  </a:lnTo>
                  <a:lnTo>
                    <a:pt x="130055" y="39761"/>
                  </a:lnTo>
                  <a:lnTo>
                    <a:pt x="174523" y="32804"/>
                  </a:lnTo>
                  <a:lnTo>
                    <a:pt x="275545" y="32804"/>
                  </a:lnTo>
                  <a:lnTo>
                    <a:pt x="262605" y="23108"/>
                  </a:lnTo>
                  <a:lnTo>
                    <a:pt x="220916" y="6046"/>
                  </a:lnTo>
                  <a:lnTo>
                    <a:pt x="174523" y="0"/>
                  </a:lnTo>
                  <a:close/>
                </a:path>
                <a:path w="505460" h="490219">
                  <a:moveTo>
                    <a:pt x="275545" y="32804"/>
                  </a:moveTo>
                  <a:lnTo>
                    <a:pt x="174523" y="32804"/>
                  </a:lnTo>
                  <a:lnTo>
                    <a:pt x="218991" y="39761"/>
                  </a:lnTo>
                  <a:lnTo>
                    <a:pt x="257612" y="59133"/>
                  </a:lnTo>
                  <a:lnTo>
                    <a:pt x="288068" y="88672"/>
                  </a:lnTo>
                  <a:lnTo>
                    <a:pt x="308041" y="126128"/>
                  </a:lnTo>
                  <a:lnTo>
                    <a:pt x="315213" y="169252"/>
                  </a:lnTo>
                  <a:lnTo>
                    <a:pt x="308041" y="212382"/>
                  </a:lnTo>
                  <a:lnTo>
                    <a:pt x="288068" y="249839"/>
                  </a:lnTo>
                  <a:lnTo>
                    <a:pt x="257612" y="279375"/>
                  </a:lnTo>
                  <a:lnTo>
                    <a:pt x="218991" y="298745"/>
                  </a:lnTo>
                  <a:lnTo>
                    <a:pt x="174523" y="305701"/>
                  </a:lnTo>
                  <a:lnTo>
                    <a:pt x="277708" y="305701"/>
                  </a:lnTo>
                  <a:lnTo>
                    <a:pt x="278396" y="305282"/>
                  </a:lnTo>
                  <a:lnTo>
                    <a:pt x="351159" y="305282"/>
                  </a:lnTo>
                  <a:lnTo>
                    <a:pt x="314782" y="270001"/>
                  </a:lnTo>
                  <a:lnTo>
                    <a:pt x="329217" y="247689"/>
                  </a:lnTo>
                  <a:lnTo>
                    <a:pt x="339986" y="223223"/>
                  </a:lnTo>
                  <a:lnTo>
                    <a:pt x="346720" y="196958"/>
                  </a:lnTo>
                  <a:lnTo>
                    <a:pt x="349046" y="169252"/>
                  </a:lnTo>
                  <a:lnTo>
                    <a:pt x="342812" y="124260"/>
                  </a:lnTo>
                  <a:lnTo>
                    <a:pt x="325217" y="83829"/>
                  </a:lnTo>
                  <a:lnTo>
                    <a:pt x="297927" y="49574"/>
                  </a:lnTo>
                  <a:lnTo>
                    <a:pt x="275545" y="32804"/>
                  </a:lnTo>
                  <a:close/>
                </a:path>
              </a:pathLst>
            </a:custGeom>
            <a:solidFill>
              <a:srgbClr val="FFFFFF"/>
            </a:solidFill>
          </p:spPr>
          <p:txBody>
            <a:bodyPr wrap="square" lIns="0" tIns="0" rIns="0" bIns="0" rtlCol="0"/>
            <a:lstStyle/>
            <a:p>
              <a:endParaRPr>
                <a:latin typeface="Bahnschrift" panose="020B0502040204020203" pitchFamily="34" charset="0"/>
              </a:endParaRPr>
            </a:p>
          </p:txBody>
        </p:sp>
        <p:pic>
          <p:nvPicPr>
            <p:cNvPr id="11" name="object 11"/>
            <p:cNvPicPr/>
            <p:nvPr/>
          </p:nvPicPr>
          <p:blipFill>
            <a:blip r:embed="rId2" cstate="print"/>
            <a:stretch>
              <a:fillRect/>
            </a:stretch>
          </p:blipFill>
          <p:spPr>
            <a:xfrm>
              <a:off x="3174316" y="1942106"/>
              <a:ext cx="141466" cy="196312"/>
            </a:xfrm>
            <a:prstGeom prst="rect">
              <a:avLst/>
            </a:prstGeom>
          </p:spPr>
        </p:pic>
      </p:grpSp>
      <p:sp>
        <p:nvSpPr>
          <p:cNvPr id="12" name="object 12"/>
          <p:cNvSpPr/>
          <p:nvPr/>
        </p:nvSpPr>
        <p:spPr>
          <a:xfrm>
            <a:off x="5109832" y="1920519"/>
            <a:ext cx="510540" cy="440690"/>
          </a:xfrm>
          <a:custGeom>
            <a:avLst/>
            <a:gdLst/>
            <a:ahLst/>
            <a:cxnLst/>
            <a:rect l="l" t="t" r="r" b="b"/>
            <a:pathLst>
              <a:path w="510539" h="440689">
                <a:moveTo>
                  <a:pt x="239826" y="0"/>
                </a:moveTo>
                <a:lnTo>
                  <a:pt x="0" y="0"/>
                </a:lnTo>
                <a:lnTo>
                  <a:pt x="0" y="196037"/>
                </a:lnTo>
                <a:lnTo>
                  <a:pt x="153758" y="196037"/>
                </a:lnTo>
                <a:lnTo>
                  <a:pt x="140779" y="240880"/>
                </a:lnTo>
                <a:lnTo>
                  <a:pt x="117957" y="280517"/>
                </a:lnTo>
                <a:lnTo>
                  <a:pt x="86715" y="313512"/>
                </a:lnTo>
                <a:lnTo>
                  <a:pt x="48501" y="338416"/>
                </a:lnTo>
                <a:lnTo>
                  <a:pt x="4737" y="353809"/>
                </a:lnTo>
                <a:lnTo>
                  <a:pt x="4737" y="440537"/>
                </a:lnTo>
                <a:lnTo>
                  <a:pt x="49860" y="429818"/>
                </a:lnTo>
                <a:lnTo>
                  <a:pt x="91821" y="412102"/>
                </a:lnTo>
                <a:lnTo>
                  <a:pt x="129933" y="388061"/>
                </a:lnTo>
                <a:lnTo>
                  <a:pt x="163563" y="358343"/>
                </a:lnTo>
                <a:lnTo>
                  <a:pt x="192024" y="323621"/>
                </a:lnTo>
                <a:lnTo>
                  <a:pt x="214668" y="284556"/>
                </a:lnTo>
                <a:lnTo>
                  <a:pt x="230809" y="241808"/>
                </a:lnTo>
                <a:lnTo>
                  <a:pt x="239826" y="196037"/>
                </a:lnTo>
                <a:lnTo>
                  <a:pt x="239826" y="0"/>
                </a:lnTo>
                <a:close/>
              </a:path>
              <a:path w="510539" h="440689">
                <a:moveTo>
                  <a:pt x="510489" y="0"/>
                </a:moveTo>
                <a:lnTo>
                  <a:pt x="270662" y="0"/>
                </a:lnTo>
                <a:lnTo>
                  <a:pt x="270662" y="196037"/>
                </a:lnTo>
                <a:lnTo>
                  <a:pt x="424421" y="196037"/>
                </a:lnTo>
                <a:lnTo>
                  <a:pt x="411441" y="240880"/>
                </a:lnTo>
                <a:lnTo>
                  <a:pt x="388620" y="280517"/>
                </a:lnTo>
                <a:lnTo>
                  <a:pt x="357390" y="313512"/>
                </a:lnTo>
                <a:lnTo>
                  <a:pt x="319163" y="338416"/>
                </a:lnTo>
                <a:lnTo>
                  <a:pt x="275399" y="353809"/>
                </a:lnTo>
                <a:lnTo>
                  <a:pt x="275399" y="440537"/>
                </a:lnTo>
                <a:lnTo>
                  <a:pt x="320535" y="429818"/>
                </a:lnTo>
                <a:lnTo>
                  <a:pt x="362483" y="412102"/>
                </a:lnTo>
                <a:lnTo>
                  <a:pt x="400608" y="388061"/>
                </a:lnTo>
                <a:lnTo>
                  <a:pt x="434225" y="358343"/>
                </a:lnTo>
                <a:lnTo>
                  <a:pt x="462699" y="323621"/>
                </a:lnTo>
                <a:lnTo>
                  <a:pt x="485330" y="284556"/>
                </a:lnTo>
                <a:lnTo>
                  <a:pt x="501484" y="241808"/>
                </a:lnTo>
                <a:lnTo>
                  <a:pt x="510489" y="196037"/>
                </a:lnTo>
                <a:lnTo>
                  <a:pt x="510489" y="0"/>
                </a:lnTo>
                <a:close/>
              </a:path>
            </a:pathLst>
          </a:custGeom>
          <a:solidFill>
            <a:srgbClr val="FFFFFF"/>
          </a:solidFill>
        </p:spPr>
        <p:txBody>
          <a:bodyPr wrap="square" lIns="0" tIns="0" rIns="0" bIns="0" rtlCol="0"/>
          <a:lstStyle/>
          <a:p>
            <a:endParaRPr>
              <a:latin typeface="Bahnschrift" panose="020B0502040204020203" pitchFamily="34" charset="0"/>
            </a:endParaRPr>
          </a:p>
        </p:txBody>
      </p:sp>
      <p:grpSp>
        <p:nvGrpSpPr>
          <p:cNvPr id="13" name="object 13"/>
          <p:cNvGrpSpPr/>
          <p:nvPr/>
        </p:nvGrpSpPr>
        <p:grpSpPr>
          <a:xfrm>
            <a:off x="9065462" y="1920506"/>
            <a:ext cx="601980" cy="440690"/>
            <a:chOff x="9065462" y="1920506"/>
            <a:chExt cx="601980" cy="440690"/>
          </a:xfrm>
        </p:grpSpPr>
        <p:sp>
          <p:nvSpPr>
            <p:cNvPr id="14" name="object 14"/>
            <p:cNvSpPr/>
            <p:nvPr/>
          </p:nvSpPr>
          <p:spPr>
            <a:xfrm>
              <a:off x="9071812" y="1926856"/>
              <a:ext cx="328930" cy="314325"/>
            </a:xfrm>
            <a:custGeom>
              <a:avLst/>
              <a:gdLst/>
              <a:ahLst/>
              <a:cxnLst/>
              <a:rect l="l" t="t" r="r" b="b"/>
              <a:pathLst>
                <a:path w="328929" h="314325">
                  <a:moveTo>
                    <a:pt x="328802" y="314159"/>
                  </a:moveTo>
                  <a:lnTo>
                    <a:pt x="0" y="314159"/>
                  </a:lnTo>
                  <a:lnTo>
                    <a:pt x="0" y="0"/>
                  </a:lnTo>
                  <a:lnTo>
                    <a:pt x="328802" y="0"/>
                  </a:lnTo>
                  <a:lnTo>
                    <a:pt x="328802" y="314159"/>
                  </a:lnTo>
                  <a:close/>
                </a:path>
              </a:pathLst>
            </a:custGeom>
            <a:ln w="12700">
              <a:solidFill>
                <a:srgbClr val="FFFFFF"/>
              </a:solidFill>
            </a:ln>
          </p:spPr>
          <p:txBody>
            <a:bodyPr wrap="square" lIns="0" tIns="0" rIns="0" bIns="0" rtlCol="0"/>
            <a:lstStyle/>
            <a:p>
              <a:endParaRPr>
                <a:latin typeface="Bahnschrift" panose="020B0502040204020203" pitchFamily="34" charset="0"/>
              </a:endParaRPr>
            </a:p>
          </p:txBody>
        </p:sp>
        <p:sp>
          <p:nvSpPr>
            <p:cNvPr id="15" name="object 15"/>
            <p:cNvSpPr/>
            <p:nvPr/>
          </p:nvSpPr>
          <p:spPr>
            <a:xfrm>
              <a:off x="9105620" y="1976767"/>
              <a:ext cx="561340" cy="384810"/>
            </a:xfrm>
            <a:custGeom>
              <a:avLst/>
              <a:gdLst/>
              <a:ahLst/>
              <a:cxnLst/>
              <a:rect l="l" t="t" r="r" b="b"/>
              <a:pathLst>
                <a:path w="561340" h="384810">
                  <a:moveTo>
                    <a:pt x="183273" y="191973"/>
                  </a:moveTo>
                  <a:lnTo>
                    <a:pt x="0" y="191973"/>
                  </a:lnTo>
                  <a:lnTo>
                    <a:pt x="0" y="197612"/>
                  </a:lnTo>
                  <a:lnTo>
                    <a:pt x="183273" y="197612"/>
                  </a:lnTo>
                  <a:lnTo>
                    <a:pt x="183273" y="191973"/>
                  </a:lnTo>
                  <a:close/>
                </a:path>
                <a:path w="561340" h="384810">
                  <a:moveTo>
                    <a:pt x="183273" y="131318"/>
                  </a:moveTo>
                  <a:lnTo>
                    <a:pt x="0" y="131318"/>
                  </a:lnTo>
                  <a:lnTo>
                    <a:pt x="0" y="136956"/>
                  </a:lnTo>
                  <a:lnTo>
                    <a:pt x="183273" y="136956"/>
                  </a:lnTo>
                  <a:lnTo>
                    <a:pt x="183273" y="131318"/>
                  </a:lnTo>
                  <a:close/>
                </a:path>
                <a:path w="561340" h="384810">
                  <a:moveTo>
                    <a:pt x="259981" y="0"/>
                  </a:moveTo>
                  <a:lnTo>
                    <a:pt x="0" y="0"/>
                  </a:lnTo>
                  <a:lnTo>
                    <a:pt x="0" y="5638"/>
                  </a:lnTo>
                  <a:lnTo>
                    <a:pt x="259981" y="5638"/>
                  </a:lnTo>
                  <a:lnTo>
                    <a:pt x="259981" y="0"/>
                  </a:lnTo>
                  <a:close/>
                </a:path>
                <a:path w="561340" h="384810">
                  <a:moveTo>
                    <a:pt x="561238" y="59105"/>
                  </a:moveTo>
                  <a:lnTo>
                    <a:pt x="190131" y="59105"/>
                  </a:lnTo>
                  <a:lnTo>
                    <a:pt x="190131" y="65659"/>
                  </a:lnTo>
                  <a:lnTo>
                    <a:pt x="0" y="65659"/>
                  </a:lnTo>
                  <a:lnTo>
                    <a:pt x="0" y="71285"/>
                  </a:lnTo>
                  <a:lnTo>
                    <a:pt x="190131" y="71285"/>
                  </a:lnTo>
                  <a:lnTo>
                    <a:pt x="190131" y="305447"/>
                  </a:lnTo>
                  <a:lnTo>
                    <a:pt x="211416" y="305447"/>
                  </a:lnTo>
                  <a:lnTo>
                    <a:pt x="256590" y="384276"/>
                  </a:lnTo>
                  <a:lnTo>
                    <a:pt x="262839" y="305447"/>
                  </a:lnTo>
                  <a:lnTo>
                    <a:pt x="561238" y="305447"/>
                  </a:lnTo>
                  <a:lnTo>
                    <a:pt x="561238" y="59105"/>
                  </a:lnTo>
                  <a:close/>
                </a:path>
              </a:pathLst>
            </a:custGeom>
            <a:solidFill>
              <a:srgbClr val="FFFFFF"/>
            </a:solidFill>
          </p:spPr>
          <p:txBody>
            <a:bodyPr wrap="square" lIns="0" tIns="0" rIns="0" bIns="0" rtlCol="0"/>
            <a:lstStyle/>
            <a:p>
              <a:endParaRPr>
                <a:latin typeface="Bahnschrift" panose="020B0502040204020203" pitchFamily="34" charset="0"/>
              </a:endParaRPr>
            </a:p>
          </p:txBody>
        </p:sp>
        <p:sp>
          <p:nvSpPr>
            <p:cNvPr id="16" name="object 16"/>
            <p:cNvSpPr/>
            <p:nvPr/>
          </p:nvSpPr>
          <p:spPr>
            <a:xfrm>
              <a:off x="9314878" y="2069629"/>
              <a:ext cx="332740" cy="172085"/>
            </a:xfrm>
            <a:custGeom>
              <a:avLst/>
              <a:gdLst/>
              <a:ahLst/>
              <a:cxnLst/>
              <a:rect l="l" t="t" r="r" b="b"/>
              <a:pathLst>
                <a:path w="332740" h="172085">
                  <a:moveTo>
                    <a:pt x="332384" y="55651"/>
                  </a:moveTo>
                  <a:lnTo>
                    <a:pt x="0" y="55651"/>
                  </a:lnTo>
                  <a:lnTo>
                    <a:pt x="0" y="68160"/>
                  </a:lnTo>
                  <a:lnTo>
                    <a:pt x="332384" y="68160"/>
                  </a:lnTo>
                  <a:lnTo>
                    <a:pt x="332384" y="55651"/>
                  </a:lnTo>
                  <a:close/>
                </a:path>
                <a:path w="332740" h="172085">
                  <a:moveTo>
                    <a:pt x="332384" y="0"/>
                  </a:moveTo>
                  <a:lnTo>
                    <a:pt x="0" y="0"/>
                  </a:lnTo>
                  <a:lnTo>
                    <a:pt x="0" y="12509"/>
                  </a:lnTo>
                  <a:lnTo>
                    <a:pt x="332384" y="12509"/>
                  </a:lnTo>
                  <a:lnTo>
                    <a:pt x="332384" y="0"/>
                  </a:lnTo>
                  <a:close/>
                </a:path>
                <a:path w="332740" h="172085">
                  <a:moveTo>
                    <a:pt x="332613" y="159461"/>
                  </a:moveTo>
                  <a:lnTo>
                    <a:pt x="241" y="159461"/>
                  </a:lnTo>
                  <a:lnTo>
                    <a:pt x="241" y="171970"/>
                  </a:lnTo>
                  <a:lnTo>
                    <a:pt x="332613" y="171970"/>
                  </a:lnTo>
                  <a:lnTo>
                    <a:pt x="332613" y="159461"/>
                  </a:lnTo>
                  <a:close/>
                </a:path>
                <a:path w="332740" h="172085">
                  <a:moveTo>
                    <a:pt x="332613" y="111302"/>
                  </a:moveTo>
                  <a:lnTo>
                    <a:pt x="241" y="111302"/>
                  </a:lnTo>
                  <a:lnTo>
                    <a:pt x="241" y="123812"/>
                  </a:lnTo>
                  <a:lnTo>
                    <a:pt x="332613" y="123812"/>
                  </a:lnTo>
                  <a:lnTo>
                    <a:pt x="332613" y="111302"/>
                  </a:lnTo>
                  <a:close/>
                </a:path>
              </a:pathLst>
            </a:custGeom>
            <a:solidFill>
              <a:srgbClr val="8EB623"/>
            </a:solidFill>
          </p:spPr>
          <p:txBody>
            <a:bodyPr wrap="square" lIns="0" tIns="0" rIns="0" bIns="0" rtlCol="0"/>
            <a:lstStyle/>
            <a:p>
              <a:endParaRPr>
                <a:latin typeface="Bahnschrift" panose="020B0502040204020203" pitchFamily="34" charset="0"/>
              </a:endParaRPr>
            </a:p>
          </p:txBody>
        </p:sp>
      </p:grpSp>
      <p:sp>
        <p:nvSpPr>
          <p:cNvPr id="17" name="object 17"/>
          <p:cNvSpPr/>
          <p:nvPr/>
        </p:nvSpPr>
        <p:spPr>
          <a:xfrm>
            <a:off x="7112978" y="1857616"/>
            <a:ext cx="489584" cy="536575"/>
          </a:xfrm>
          <a:custGeom>
            <a:avLst/>
            <a:gdLst/>
            <a:ahLst/>
            <a:cxnLst/>
            <a:rect l="l" t="t" r="r" b="b"/>
            <a:pathLst>
              <a:path w="489584" h="536575">
                <a:moveTo>
                  <a:pt x="321411" y="30353"/>
                </a:moveTo>
                <a:lnTo>
                  <a:pt x="276390" y="0"/>
                </a:lnTo>
                <a:lnTo>
                  <a:pt x="107518" y="251091"/>
                </a:lnTo>
                <a:lnTo>
                  <a:pt x="48780" y="206070"/>
                </a:lnTo>
                <a:lnTo>
                  <a:pt x="15011" y="253542"/>
                </a:lnTo>
                <a:lnTo>
                  <a:pt x="118287" y="328917"/>
                </a:lnTo>
                <a:lnTo>
                  <a:pt x="321411" y="30353"/>
                </a:lnTo>
                <a:close/>
              </a:path>
              <a:path w="489584" h="536575">
                <a:moveTo>
                  <a:pt x="489127" y="60985"/>
                </a:moveTo>
                <a:lnTo>
                  <a:pt x="417245" y="12661"/>
                </a:lnTo>
                <a:lnTo>
                  <a:pt x="147675" y="412470"/>
                </a:lnTo>
                <a:lnTo>
                  <a:pt x="53911" y="340766"/>
                </a:lnTo>
                <a:lnTo>
                  <a:pt x="0" y="416369"/>
                </a:lnTo>
                <a:lnTo>
                  <a:pt x="164871" y="536384"/>
                </a:lnTo>
                <a:lnTo>
                  <a:pt x="489127" y="60985"/>
                </a:lnTo>
                <a:close/>
              </a:path>
            </a:pathLst>
          </a:custGeom>
          <a:solidFill>
            <a:srgbClr val="FFFFFF"/>
          </a:solidFill>
        </p:spPr>
        <p:txBody>
          <a:bodyPr wrap="square" lIns="0" tIns="0" rIns="0" bIns="0" rtlCol="0"/>
          <a:lstStyle/>
          <a:p>
            <a:endParaRPr>
              <a:latin typeface="Bahnschrift" panose="020B0502040204020203" pitchFamily="34" charset="0"/>
            </a:endParaRPr>
          </a:p>
        </p:txBody>
      </p:sp>
      <p:sp>
        <p:nvSpPr>
          <p:cNvPr id="18" name="object 18"/>
          <p:cNvSpPr txBox="1">
            <a:spLocks noGrp="1"/>
          </p:cNvSpPr>
          <p:nvPr>
            <p:ph type="title"/>
          </p:nvPr>
        </p:nvSpPr>
        <p:spPr>
          <a:xfrm>
            <a:off x="3534430" y="685956"/>
            <a:ext cx="3623310" cy="482600"/>
          </a:xfrm>
          <a:prstGeom prst="rect">
            <a:avLst/>
          </a:prstGeom>
        </p:spPr>
        <p:txBody>
          <a:bodyPr vert="horz" wrap="square" lIns="0" tIns="12700" rIns="0" bIns="0" rtlCol="0">
            <a:spAutoFit/>
          </a:bodyPr>
          <a:lstStyle/>
          <a:p>
            <a:pPr marL="12700">
              <a:lnSpc>
                <a:spcPct val="100000"/>
              </a:lnSpc>
              <a:spcBef>
                <a:spcPts val="100"/>
              </a:spcBef>
            </a:pPr>
            <a:r>
              <a:rPr sz="3000" dirty="0">
                <a:solidFill>
                  <a:srgbClr val="5A267A"/>
                </a:solidFill>
                <a:latin typeface="Bahnschrift" panose="020B0502040204020203" pitchFamily="34" charset="0"/>
              </a:rPr>
              <a:t>RESEARCH</a:t>
            </a:r>
            <a:r>
              <a:rPr sz="3000" spc="-95" dirty="0">
                <a:solidFill>
                  <a:srgbClr val="5A267A"/>
                </a:solidFill>
                <a:latin typeface="Bahnschrift" panose="020B0502040204020203" pitchFamily="34" charset="0"/>
              </a:rPr>
              <a:t> </a:t>
            </a:r>
            <a:r>
              <a:rPr sz="3000" dirty="0">
                <a:solidFill>
                  <a:srgbClr val="5A267A"/>
                </a:solidFill>
                <a:latin typeface="Bahnschrift" panose="020B0502040204020203" pitchFamily="34" charset="0"/>
              </a:rPr>
              <a:t>TIPS</a:t>
            </a:r>
          </a:p>
        </p:txBody>
      </p:sp>
      <p:sp>
        <p:nvSpPr>
          <p:cNvPr id="19" name="object 19"/>
          <p:cNvSpPr txBox="1"/>
          <p:nvPr/>
        </p:nvSpPr>
        <p:spPr>
          <a:xfrm>
            <a:off x="444500" y="3514707"/>
            <a:ext cx="1814830" cy="756920"/>
          </a:xfrm>
          <a:prstGeom prst="rect">
            <a:avLst/>
          </a:prstGeom>
        </p:spPr>
        <p:txBody>
          <a:bodyPr vert="horz" wrap="square" lIns="0" tIns="12700" rIns="0" bIns="0" rtlCol="0">
            <a:spAutoFit/>
          </a:bodyPr>
          <a:lstStyle/>
          <a:p>
            <a:pPr marL="12700" marR="5080" algn="just">
              <a:lnSpc>
                <a:spcPct val="100000"/>
              </a:lnSpc>
              <a:spcBef>
                <a:spcPts val="100"/>
              </a:spcBef>
            </a:pPr>
            <a:r>
              <a:rPr lang="el-GR" sz="1200" spc="-15" dirty="0">
                <a:solidFill>
                  <a:srgbClr val="67696B"/>
                </a:solidFill>
                <a:latin typeface="Bahnschrift" panose="020B0502040204020203" pitchFamily="34" charset="0"/>
                <a:cs typeface="Comfortaa"/>
              </a:rPr>
              <a:t>Γράψτε τι θέλετε να ερευνήσετε σε λέξεις -κλειδιά, συνώνυμα και σύντομες ερωτήσεις.</a:t>
            </a:r>
            <a:endParaRPr sz="1200" dirty="0">
              <a:latin typeface="Bahnschrift" panose="020B0502040204020203" pitchFamily="34" charset="0"/>
              <a:cs typeface="Comfortaa"/>
            </a:endParaRPr>
          </a:p>
        </p:txBody>
      </p:sp>
      <p:sp>
        <p:nvSpPr>
          <p:cNvPr id="20" name="object 20"/>
          <p:cNvSpPr txBox="1"/>
          <p:nvPr/>
        </p:nvSpPr>
        <p:spPr>
          <a:xfrm>
            <a:off x="2486929" y="3301720"/>
            <a:ext cx="1764664" cy="4272965"/>
          </a:xfrm>
          <a:prstGeom prst="rect">
            <a:avLst/>
          </a:prstGeom>
        </p:spPr>
        <p:txBody>
          <a:bodyPr vert="horz" wrap="square" lIns="0" tIns="12700" rIns="0" bIns="0" rtlCol="0">
            <a:spAutoFit/>
          </a:bodyPr>
          <a:lstStyle/>
          <a:p>
            <a:pPr marL="12700" marR="5080" algn="just">
              <a:lnSpc>
                <a:spcPct val="100000"/>
              </a:lnSpc>
              <a:spcBef>
                <a:spcPts val="100"/>
              </a:spcBef>
            </a:pPr>
            <a:r>
              <a:rPr lang="el-GR" sz="1200" spc="-5" dirty="0">
                <a:solidFill>
                  <a:srgbClr val="67696B"/>
                </a:solidFill>
                <a:latin typeface="Bahnschrift" panose="020B0502040204020203" pitchFamily="34" charset="0"/>
                <a:cs typeface="Comfortaa"/>
              </a:rPr>
              <a:t>Προσπαθήστε να είστε όσο το δυνατόν πιο συγκεκριμένοι χρησιμοποιώντας απλές φράσεις αναζήτησης και παραλείποντας λέξεις όπως "τι" και "πού" καθώς μπορεί να σας δώσουν ασαφή αποτελέσματα. Για παράδειγμα, αντί για "πού είναι το μουσείο τέχνης στη </a:t>
            </a:r>
            <a:r>
              <a:rPr lang="en-US" sz="1200" spc="-5" dirty="0">
                <a:solidFill>
                  <a:srgbClr val="67696B"/>
                </a:solidFill>
                <a:latin typeface="Bahnschrift" panose="020B0502040204020203" pitchFamily="34" charset="0"/>
                <a:cs typeface="Comfortaa"/>
              </a:rPr>
              <a:t>Friesland </a:t>
            </a:r>
            <a:r>
              <a:rPr lang="el-GR" sz="1200" spc="-5" dirty="0">
                <a:solidFill>
                  <a:srgbClr val="67696B"/>
                </a:solidFill>
                <a:latin typeface="Bahnschrift" panose="020B0502040204020203" pitchFamily="34" charset="0"/>
                <a:cs typeface="Comfortaa"/>
              </a:rPr>
              <a:t>", δοκιμάστε το "</a:t>
            </a:r>
            <a:r>
              <a:rPr lang="en-US" sz="1200" spc="-5" dirty="0">
                <a:solidFill>
                  <a:srgbClr val="67696B"/>
                </a:solidFill>
                <a:latin typeface="Bahnschrift" panose="020B0502040204020203" pitchFamily="34" charset="0"/>
                <a:cs typeface="Comfortaa"/>
              </a:rPr>
              <a:t>Craft museum Friesland".</a:t>
            </a:r>
          </a:p>
          <a:p>
            <a:pPr marL="12700" marR="5080" algn="just">
              <a:lnSpc>
                <a:spcPct val="100000"/>
              </a:lnSpc>
              <a:spcBef>
                <a:spcPts val="100"/>
              </a:spcBef>
            </a:pPr>
            <a:r>
              <a:rPr lang="el-GR" sz="1200" b="1" spc="-5" dirty="0">
                <a:solidFill>
                  <a:srgbClr val="67696B"/>
                </a:solidFill>
                <a:latin typeface="Bahnschrift" panose="020B0502040204020203" pitchFamily="34" charset="0"/>
                <a:cs typeface="Comfortaa"/>
              </a:rPr>
              <a:t>Προσπαθήστε να βρείτε πληροφορίες σε διαφορετικές γλώσσες. Για παράδειγμα, συχνά υπάρχουν περισσότερες πληροφορίες στα αγγλικά. Δοκιμάστε, λοιπόν, να αναζητήσετε και στα αγγλικά </a:t>
            </a:r>
            <a:r>
              <a:rPr lang="en-GB" sz="1200" b="1" spc="-5" dirty="0" err="1">
                <a:solidFill>
                  <a:srgbClr val="67696B"/>
                </a:solidFill>
                <a:latin typeface="Bahnschrift" panose="020B0502040204020203" pitchFamily="34" charset="0"/>
                <a:cs typeface="Comfortaa"/>
              </a:rPr>
              <a:t>ό</a:t>
            </a:r>
            <a:r>
              <a:rPr lang="el-GR" sz="1200" b="1" spc="-5" dirty="0" err="1">
                <a:solidFill>
                  <a:srgbClr val="67696B"/>
                </a:solidFill>
                <a:latin typeface="Bahnschrift" panose="020B0502040204020203" pitchFamily="34" charset="0"/>
                <a:cs typeface="Comfortaa"/>
              </a:rPr>
              <a:t>σο</a:t>
            </a:r>
            <a:r>
              <a:rPr lang="el-GR" sz="1200" b="1" spc="-5" dirty="0">
                <a:solidFill>
                  <a:srgbClr val="67696B"/>
                </a:solidFill>
                <a:latin typeface="Bahnschrift" panose="020B0502040204020203" pitchFamily="34" charset="0"/>
                <a:cs typeface="Comfortaa"/>
              </a:rPr>
              <a:t> και στη δική σας γλώσσα.</a:t>
            </a:r>
            <a:endParaRPr sz="1200" b="1" dirty="0">
              <a:latin typeface="Bahnschrift" panose="020B0502040204020203" pitchFamily="34" charset="0"/>
              <a:cs typeface="Comfortaa"/>
            </a:endParaRPr>
          </a:p>
        </p:txBody>
      </p:sp>
      <p:sp>
        <p:nvSpPr>
          <p:cNvPr id="21" name="object 21"/>
          <p:cNvSpPr txBox="1"/>
          <p:nvPr/>
        </p:nvSpPr>
        <p:spPr>
          <a:xfrm>
            <a:off x="4483737" y="3525507"/>
            <a:ext cx="1763395" cy="1490152"/>
          </a:xfrm>
          <a:prstGeom prst="rect">
            <a:avLst/>
          </a:prstGeom>
        </p:spPr>
        <p:txBody>
          <a:bodyPr vert="horz" wrap="square" lIns="0" tIns="12700" rIns="0" bIns="0" rtlCol="0">
            <a:spAutoFit/>
          </a:bodyPr>
          <a:lstStyle/>
          <a:p>
            <a:pPr marL="12700" marR="5080" algn="just">
              <a:lnSpc>
                <a:spcPct val="100000"/>
              </a:lnSpc>
              <a:spcBef>
                <a:spcPts val="100"/>
              </a:spcBef>
            </a:pPr>
            <a:r>
              <a:rPr lang="el-GR" sz="1200" spc="-100" dirty="0">
                <a:solidFill>
                  <a:srgbClr val="67696B"/>
                </a:solidFill>
                <a:latin typeface="Bahnschrift" panose="020B0502040204020203" pitchFamily="34" charset="0"/>
                <a:cs typeface="Comfortaa"/>
              </a:rPr>
              <a:t>Όταν περικλείετε τις λέξεις αναζήτησης σε εισαγωγικά, το Διαδίκτυο θα σας δώσει αποτελέσματα που περιλαμβάνουν όλες αυτές τις λέξεις στην ακριβή σειρά. Αυτό θα σας δώσει σαφέστερα και πιο ασφαλή αποτελέσματα.</a:t>
            </a:r>
            <a:endParaRPr sz="1200" dirty="0">
              <a:latin typeface="Bahnschrift" panose="020B0502040204020203" pitchFamily="34" charset="0"/>
              <a:cs typeface="Comfortaa"/>
            </a:endParaRPr>
          </a:p>
        </p:txBody>
      </p:sp>
      <p:sp>
        <p:nvSpPr>
          <p:cNvPr id="22" name="object 22"/>
          <p:cNvSpPr txBox="1"/>
          <p:nvPr/>
        </p:nvSpPr>
        <p:spPr>
          <a:xfrm>
            <a:off x="6508140" y="3509747"/>
            <a:ext cx="1762760" cy="948978"/>
          </a:xfrm>
          <a:prstGeom prst="rect">
            <a:avLst/>
          </a:prstGeom>
        </p:spPr>
        <p:txBody>
          <a:bodyPr vert="horz" wrap="square" lIns="0" tIns="12700" rIns="0" bIns="0" rtlCol="0">
            <a:spAutoFit/>
          </a:bodyPr>
          <a:lstStyle/>
          <a:p>
            <a:pPr marL="12700">
              <a:lnSpc>
                <a:spcPct val="100000"/>
              </a:lnSpc>
              <a:spcBef>
                <a:spcPts val="100"/>
              </a:spcBef>
              <a:tabLst>
                <a:tab pos="583565" algn="l"/>
                <a:tab pos="1207770" algn="l"/>
              </a:tabLst>
            </a:pPr>
            <a:r>
              <a:rPr lang="el-GR" sz="1200" b="1" spc="-80" dirty="0">
                <a:solidFill>
                  <a:srgbClr val="4B4D4F"/>
                </a:solidFill>
                <a:latin typeface="Bahnschrift" panose="020B0502040204020203" pitchFamily="34" charset="0"/>
                <a:cs typeface="Comfortaa"/>
              </a:rPr>
              <a:t>Μην πιστεύετε τις πρώτες πληροφορίες που βρίσκετε. </a:t>
            </a:r>
          </a:p>
          <a:p>
            <a:pPr marL="12700">
              <a:lnSpc>
                <a:spcPct val="100000"/>
              </a:lnSpc>
              <a:spcBef>
                <a:spcPts val="100"/>
              </a:spcBef>
              <a:tabLst>
                <a:tab pos="583565" algn="l"/>
                <a:tab pos="1207770" algn="l"/>
              </a:tabLst>
            </a:pPr>
            <a:r>
              <a:rPr lang="el-GR" sz="1200" spc="-80" dirty="0">
                <a:solidFill>
                  <a:srgbClr val="4B4D4F"/>
                </a:solidFill>
                <a:latin typeface="Bahnschrift" panose="020B0502040204020203" pitchFamily="34" charset="0"/>
                <a:cs typeface="Comfortaa"/>
              </a:rPr>
              <a:t>Ελέγξτε 2-3 πηγές εάν υπάρχουν ώστε να αποκτήσετε μια πιο ολοκληρωμένη γνώμη.</a:t>
            </a:r>
            <a:endParaRPr sz="1200" dirty="0">
              <a:latin typeface="Bahnschrift" panose="020B0502040204020203" pitchFamily="34" charset="0"/>
              <a:cs typeface="Comfortaa"/>
            </a:endParaRPr>
          </a:p>
        </p:txBody>
      </p:sp>
      <p:sp>
        <p:nvSpPr>
          <p:cNvPr id="25" name="object 25"/>
          <p:cNvSpPr txBox="1"/>
          <p:nvPr/>
        </p:nvSpPr>
        <p:spPr>
          <a:xfrm>
            <a:off x="8484820" y="3525507"/>
            <a:ext cx="1764030" cy="1120820"/>
          </a:xfrm>
          <a:prstGeom prst="rect">
            <a:avLst/>
          </a:prstGeom>
        </p:spPr>
        <p:txBody>
          <a:bodyPr vert="horz" wrap="square" lIns="0" tIns="12700" rIns="0" bIns="0" rtlCol="0">
            <a:spAutoFit/>
          </a:bodyPr>
          <a:lstStyle/>
          <a:p>
            <a:pPr marL="12700" marR="5080" algn="just">
              <a:lnSpc>
                <a:spcPct val="100000"/>
              </a:lnSpc>
              <a:spcBef>
                <a:spcPts val="100"/>
              </a:spcBef>
            </a:pPr>
            <a:r>
              <a:rPr lang="el-GR" sz="1200" spc="-5" dirty="0">
                <a:solidFill>
                  <a:srgbClr val="67696B"/>
                </a:solidFill>
                <a:latin typeface="Bahnschrift" panose="020B0502040204020203" pitchFamily="34" charset="0"/>
                <a:cs typeface="Comfortaa"/>
              </a:rPr>
              <a:t>Γράψτε αυτό που διαβάζετε με τα δικά σας λόγια για να αποφύγετε τη λογοκλοπή. Αναφέρετε ποιες πηγές χρησιμοποιήσατε αν είναι δυνατόν.</a:t>
            </a:r>
            <a:endParaRPr sz="1200" dirty="0">
              <a:latin typeface="Bahnschrift" panose="020B0502040204020203" pitchFamily="34" charset="0"/>
              <a:cs typeface="Comfortaa"/>
            </a:endParaRPr>
          </a:p>
        </p:txBody>
      </p:sp>
      <p:sp>
        <p:nvSpPr>
          <p:cNvPr id="26" name="object 26"/>
          <p:cNvSpPr txBox="1"/>
          <p:nvPr/>
        </p:nvSpPr>
        <p:spPr>
          <a:xfrm>
            <a:off x="625553" y="3032480"/>
            <a:ext cx="1401445" cy="269240"/>
          </a:xfrm>
          <a:prstGeom prst="rect">
            <a:avLst/>
          </a:prstGeom>
        </p:spPr>
        <p:txBody>
          <a:bodyPr vert="horz" wrap="square" lIns="0" tIns="12700" rIns="0" bIns="0" rtlCol="0">
            <a:spAutoFit/>
          </a:bodyPr>
          <a:lstStyle/>
          <a:p>
            <a:pPr marL="12700">
              <a:lnSpc>
                <a:spcPct val="100000"/>
              </a:lnSpc>
              <a:spcBef>
                <a:spcPts val="100"/>
              </a:spcBef>
            </a:pPr>
            <a:r>
              <a:rPr lang="el-GR" sz="1600" b="1" spc="-100" dirty="0">
                <a:solidFill>
                  <a:srgbClr val="67696B"/>
                </a:solidFill>
                <a:latin typeface="Bahnschrift" panose="020B0502040204020203" pitchFamily="34" charset="0"/>
                <a:cs typeface="Comfortaa"/>
              </a:rPr>
              <a:t>Καταιγισμός ιδεών</a:t>
            </a:r>
            <a:endParaRPr sz="1600" dirty="0">
              <a:latin typeface="Bahnschrift" panose="020B0502040204020203" pitchFamily="34" charset="0"/>
              <a:cs typeface="Comfortaa"/>
            </a:endParaRPr>
          </a:p>
        </p:txBody>
      </p:sp>
      <p:sp>
        <p:nvSpPr>
          <p:cNvPr id="27" name="object 27"/>
          <p:cNvSpPr txBox="1"/>
          <p:nvPr/>
        </p:nvSpPr>
        <p:spPr>
          <a:xfrm>
            <a:off x="2866501" y="3032480"/>
            <a:ext cx="1004569" cy="269240"/>
          </a:xfrm>
          <a:prstGeom prst="rect">
            <a:avLst/>
          </a:prstGeom>
        </p:spPr>
        <p:txBody>
          <a:bodyPr vert="horz" wrap="square" lIns="0" tIns="12700" rIns="0" bIns="0" rtlCol="0">
            <a:spAutoFit/>
          </a:bodyPr>
          <a:lstStyle/>
          <a:p>
            <a:pPr marL="12700">
              <a:lnSpc>
                <a:spcPct val="100000"/>
              </a:lnSpc>
              <a:spcBef>
                <a:spcPts val="100"/>
              </a:spcBef>
            </a:pPr>
            <a:r>
              <a:rPr lang="el-GR" sz="1600" b="1" spc="-105" dirty="0">
                <a:solidFill>
                  <a:srgbClr val="67696B"/>
                </a:solidFill>
                <a:latin typeface="Bahnschrift" panose="020B0502040204020203" pitchFamily="34" charset="0"/>
                <a:cs typeface="Comfortaa"/>
              </a:rPr>
              <a:t>Αναζήτηση</a:t>
            </a:r>
            <a:endParaRPr sz="1600" dirty="0">
              <a:latin typeface="Bahnschrift" panose="020B0502040204020203" pitchFamily="34" charset="0"/>
              <a:cs typeface="Comfortaa"/>
            </a:endParaRPr>
          </a:p>
        </p:txBody>
      </p:sp>
      <p:sp>
        <p:nvSpPr>
          <p:cNvPr id="28" name="object 28"/>
          <p:cNvSpPr txBox="1"/>
          <p:nvPr/>
        </p:nvSpPr>
        <p:spPr>
          <a:xfrm>
            <a:off x="4517947" y="3032480"/>
            <a:ext cx="1692910" cy="269240"/>
          </a:xfrm>
          <a:prstGeom prst="rect">
            <a:avLst/>
          </a:prstGeom>
        </p:spPr>
        <p:txBody>
          <a:bodyPr vert="horz" wrap="square" lIns="0" tIns="12700" rIns="0" bIns="0" rtlCol="0">
            <a:spAutoFit/>
          </a:bodyPr>
          <a:lstStyle/>
          <a:p>
            <a:pPr marL="12700">
              <a:lnSpc>
                <a:spcPct val="100000"/>
              </a:lnSpc>
              <a:spcBef>
                <a:spcPts val="100"/>
              </a:spcBef>
            </a:pPr>
            <a:r>
              <a:rPr lang="el-GR" sz="1600" b="1" spc="-95" dirty="0">
                <a:solidFill>
                  <a:srgbClr val="67696B"/>
                </a:solidFill>
                <a:latin typeface="Bahnschrift" panose="020B0502040204020203" pitchFamily="34" charset="0"/>
                <a:cs typeface="Comfortaa"/>
              </a:rPr>
              <a:t>Εισαγωγικά</a:t>
            </a:r>
            <a:endParaRPr sz="1600" dirty="0">
              <a:latin typeface="Bahnschrift" panose="020B0502040204020203" pitchFamily="34" charset="0"/>
              <a:cs typeface="Comfortaa"/>
            </a:endParaRPr>
          </a:p>
        </p:txBody>
      </p:sp>
      <p:sp>
        <p:nvSpPr>
          <p:cNvPr id="29" name="object 29"/>
          <p:cNvSpPr txBox="1"/>
          <p:nvPr/>
        </p:nvSpPr>
        <p:spPr>
          <a:xfrm>
            <a:off x="6811904" y="3032480"/>
            <a:ext cx="1702331" cy="259045"/>
          </a:xfrm>
          <a:prstGeom prst="rect">
            <a:avLst/>
          </a:prstGeom>
        </p:spPr>
        <p:txBody>
          <a:bodyPr vert="horz" wrap="square" lIns="0" tIns="12700" rIns="0" bIns="0" rtlCol="0">
            <a:spAutoFit/>
          </a:bodyPr>
          <a:lstStyle/>
          <a:p>
            <a:pPr marL="12700">
              <a:lnSpc>
                <a:spcPct val="100000"/>
              </a:lnSpc>
              <a:spcBef>
                <a:spcPts val="100"/>
              </a:spcBef>
            </a:pPr>
            <a:r>
              <a:rPr lang="el-GR" sz="1600" b="1" spc="-70" dirty="0">
                <a:solidFill>
                  <a:srgbClr val="67696B"/>
                </a:solidFill>
                <a:latin typeface="Bahnschrift" panose="020B0502040204020203" pitchFamily="34" charset="0"/>
                <a:cs typeface="Comfortaa"/>
              </a:rPr>
              <a:t>Αξιολόγηση</a:t>
            </a:r>
            <a:endParaRPr sz="1600" dirty="0">
              <a:latin typeface="Bahnschrift" panose="020B0502040204020203" pitchFamily="34" charset="0"/>
              <a:cs typeface="Comfortaa"/>
            </a:endParaRPr>
          </a:p>
        </p:txBody>
      </p:sp>
      <p:sp>
        <p:nvSpPr>
          <p:cNvPr id="30" name="object 30"/>
          <p:cNvSpPr txBox="1"/>
          <p:nvPr/>
        </p:nvSpPr>
        <p:spPr>
          <a:xfrm>
            <a:off x="8775013" y="3032480"/>
            <a:ext cx="1181735" cy="269240"/>
          </a:xfrm>
          <a:prstGeom prst="rect">
            <a:avLst/>
          </a:prstGeom>
        </p:spPr>
        <p:txBody>
          <a:bodyPr vert="horz" wrap="square" lIns="0" tIns="12700" rIns="0" bIns="0" rtlCol="0">
            <a:spAutoFit/>
          </a:bodyPr>
          <a:lstStyle/>
          <a:p>
            <a:pPr marL="12700">
              <a:lnSpc>
                <a:spcPct val="100000"/>
              </a:lnSpc>
              <a:spcBef>
                <a:spcPts val="100"/>
              </a:spcBef>
            </a:pPr>
            <a:r>
              <a:rPr lang="el-GR" sz="1600" b="1" spc="-85" dirty="0">
                <a:solidFill>
                  <a:srgbClr val="67696B"/>
                </a:solidFill>
                <a:latin typeface="Bahnschrift" panose="020B0502040204020203" pitchFamily="34" charset="0"/>
                <a:cs typeface="Comfortaa"/>
              </a:rPr>
              <a:t>Παράφραση</a:t>
            </a:r>
            <a:endParaRPr sz="1600" dirty="0">
              <a:latin typeface="Bahnschrift" panose="020B0502040204020203" pitchFamily="34" charset="0"/>
              <a:cs typeface="Comforta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57200" y="2175357"/>
            <a:ext cx="9777730" cy="68580"/>
          </a:xfrm>
          <a:custGeom>
            <a:avLst/>
            <a:gdLst/>
            <a:ahLst/>
            <a:cxnLst/>
            <a:rect l="l" t="t" r="r" b="b"/>
            <a:pathLst>
              <a:path w="9777730" h="68580">
                <a:moveTo>
                  <a:pt x="9777603" y="0"/>
                </a:moveTo>
                <a:lnTo>
                  <a:pt x="0" y="0"/>
                </a:lnTo>
                <a:lnTo>
                  <a:pt x="0" y="68300"/>
                </a:lnTo>
                <a:lnTo>
                  <a:pt x="9777603" y="68300"/>
                </a:lnTo>
                <a:lnTo>
                  <a:pt x="9777603"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3" name="object 3"/>
          <p:cNvSpPr/>
          <p:nvPr/>
        </p:nvSpPr>
        <p:spPr>
          <a:xfrm>
            <a:off x="457200" y="4974005"/>
            <a:ext cx="9777730" cy="68580"/>
          </a:xfrm>
          <a:custGeom>
            <a:avLst/>
            <a:gdLst/>
            <a:ahLst/>
            <a:cxnLst/>
            <a:rect l="l" t="t" r="r" b="b"/>
            <a:pathLst>
              <a:path w="9777730" h="68579">
                <a:moveTo>
                  <a:pt x="9777603" y="0"/>
                </a:moveTo>
                <a:lnTo>
                  <a:pt x="0" y="0"/>
                </a:lnTo>
                <a:lnTo>
                  <a:pt x="0" y="68300"/>
                </a:lnTo>
                <a:lnTo>
                  <a:pt x="9777603" y="68300"/>
                </a:lnTo>
                <a:lnTo>
                  <a:pt x="9777603" y="0"/>
                </a:lnTo>
                <a:close/>
              </a:path>
            </a:pathLst>
          </a:custGeom>
          <a:solidFill>
            <a:srgbClr val="8E52A0"/>
          </a:solidFill>
        </p:spPr>
        <p:txBody>
          <a:bodyPr wrap="square" lIns="0" tIns="0" rIns="0" bIns="0" rtlCol="0"/>
          <a:lstStyle/>
          <a:p>
            <a:endParaRPr>
              <a:latin typeface="Bahnschrift" panose="020B0502040204020203" pitchFamily="34" charset="0"/>
            </a:endParaRPr>
          </a:p>
        </p:txBody>
      </p:sp>
      <p:sp>
        <p:nvSpPr>
          <p:cNvPr id="4" name="object 4"/>
          <p:cNvSpPr/>
          <p:nvPr/>
        </p:nvSpPr>
        <p:spPr>
          <a:xfrm>
            <a:off x="1048959" y="1648012"/>
            <a:ext cx="1123315" cy="1123315"/>
          </a:xfrm>
          <a:custGeom>
            <a:avLst/>
            <a:gdLst/>
            <a:ahLst/>
            <a:cxnLst/>
            <a:rect l="l" t="t" r="r" b="b"/>
            <a:pathLst>
              <a:path w="1123314" h="1123314">
                <a:moveTo>
                  <a:pt x="561492" y="0"/>
                </a:moveTo>
                <a:lnTo>
                  <a:pt x="0" y="561492"/>
                </a:lnTo>
                <a:lnTo>
                  <a:pt x="561492" y="1122984"/>
                </a:lnTo>
                <a:lnTo>
                  <a:pt x="1122984" y="561492"/>
                </a:lnTo>
                <a:lnTo>
                  <a:pt x="561492" y="0"/>
                </a:lnTo>
                <a:close/>
              </a:path>
            </a:pathLst>
          </a:custGeom>
          <a:solidFill>
            <a:srgbClr val="F3D541"/>
          </a:solidFill>
        </p:spPr>
        <p:txBody>
          <a:bodyPr wrap="square" lIns="0" tIns="0" rIns="0" bIns="0" rtlCol="0"/>
          <a:lstStyle/>
          <a:p>
            <a:endParaRPr>
              <a:latin typeface="Bahnschrift" panose="020B0502040204020203" pitchFamily="34" charset="0"/>
            </a:endParaRPr>
          </a:p>
        </p:txBody>
      </p:sp>
      <p:sp>
        <p:nvSpPr>
          <p:cNvPr id="5" name="object 5"/>
          <p:cNvSpPr/>
          <p:nvPr/>
        </p:nvSpPr>
        <p:spPr>
          <a:xfrm>
            <a:off x="1048959" y="4446663"/>
            <a:ext cx="1123315" cy="1123315"/>
          </a:xfrm>
          <a:custGeom>
            <a:avLst/>
            <a:gdLst/>
            <a:ahLst/>
            <a:cxnLst/>
            <a:rect l="l" t="t" r="r" b="b"/>
            <a:pathLst>
              <a:path w="1123314" h="1123314">
                <a:moveTo>
                  <a:pt x="561492" y="0"/>
                </a:moveTo>
                <a:lnTo>
                  <a:pt x="0" y="561492"/>
                </a:lnTo>
                <a:lnTo>
                  <a:pt x="561492" y="1122984"/>
                </a:lnTo>
                <a:lnTo>
                  <a:pt x="1122984" y="561492"/>
                </a:lnTo>
                <a:lnTo>
                  <a:pt x="561492" y="0"/>
                </a:lnTo>
                <a:close/>
              </a:path>
            </a:pathLst>
          </a:custGeom>
          <a:solidFill>
            <a:srgbClr val="F3D541"/>
          </a:solidFill>
        </p:spPr>
        <p:txBody>
          <a:bodyPr wrap="square" lIns="0" tIns="0" rIns="0" bIns="0" rtlCol="0"/>
          <a:lstStyle/>
          <a:p>
            <a:endParaRPr>
              <a:latin typeface="Bahnschrift" panose="020B0502040204020203" pitchFamily="34" charset="0"/>
            </a:endParaRPr>
          </a:p>
        </p:txBody>
      </p:sp>
      <p:sp>
        <p:nvSpPr>
          <p:cNvPr id="6" name="object 6"/>
          <p:cNvSpPr/>
          <p:nvPr/>
        </p:nvSpPr>
        <p:spPr>
          <a:xfrm>
            <a:off x="4784509" y="1648012"/>
            <a:ext cx="1123315" cy="1123315"/>
          </a:xfrm>
          <a:custGeom>
            <a:avLst/>
            <a:gdLst/>
            <a:ahLst/>
            <a:cxnLst/>
            <a:rect l="l" t="t" r="r" b="b"/>
            <a:pathLst>
              <a:path w="1123314" h="1123314">
                <a:moveTo>
                  <a:pt x="561492" y="0"/>
                </a:moveTo>
                <a:lnTo>
                  <a:pt x="0" y="561492"/>
                </a:lnTo>
                <a:lnTo>
                  <a:pt x="561492" y="1122984"/>
                </a:lnTo>
                <a:lnTo>
                  <a:pt x="1122984" y="561492"/>
                </a:lnTo>
                <a:lnTo>
                  <a:pt x="561492" y="0"/>
                </a:lnTo>
                <a:close/>
              </a:path>
            </a:pathLst>
          </a:custGeom>
          <a:solidFill>
            <a:srgbClr val="F3D541"/>
          </a:solidFill>
        </p:spPr>
        <p:txBody>
          <a:bodyPr wrap="square" lIns="0" tIns="0" rIns="0" bIns="0" rtlCol="0"/>
          <a:lstStyle/>
          <a:p>
            <a:endParaRPr>
              <a:latin typeface="Bahnschrift" panose="020B0502040204020203" pitchFamily="34" charset="0"/>
            </a:endParaRPr>
          </a:p>
        </p:txBody>
      </p:sp>
      <p:sp>
        <p:nvSpPr>
          <p:cNvPr id="7" name="object 7"/>
          <p:cNvSpPr/>
          <p:nvPr/>
        </p:nvSpPr>
        <p:spPr>
          <a:xfrm>
            <a:off x="4784509" y="4446663"/>
            <a:ext cx="1123315" cy="1123315"/>
          </a:xfrm>
          <a:custGeom>
            <a:avLst/>
            <a:gdLst/>
            <a:ahLst/>
            <a:cxnLst/>
            <a:rect l="l" t="t" r="r" b="b"/>
            <a:pathLst>
              <a:path w="1123314" h="1123314">
                <a:moveTo>
                  <a:pt x="561492" y="0"/>
                </a:moveTo>
                <a:lnTo>
                  <a:pt x="0" y="561492"/>
                </a:lnTo>
                <a:lnTo>
                  <a:pt x="561492" y="1122984"/>
                </a:lnTo>
                <a:lnTo>
                  <a:pt x="1122984" y="561492"/>
                </a:lnTo>
                <a:lnTo>
                  <a:pt x="561492" y="0"/>
                </a:lnTo>
                <a:close/>
              </a:path>
            </a:pathLst>
          </a:custGeom>
          <a:solidFill>
            <a:srgbClr val="F3D541"/>
          </a:solidFill>
        </p:spPr>
        <p:txBody>
          <a:bodyPr wrap="square" lIns="0" tIns="0" rIns="0" bIns="0" rtlCol="0"/>
          <a:lstStyle/>
          <a:p>
            <a:endParaRPr>
              <a:latin typeface="Bahnschrift" panose="020B0502040204020203" pitchFamily="34" charset="0"/>
            </a:endParaRPr>
          </a:p>
        </p:txBody>
      </p:sp>
      <p:sp>
        <p:nvSpPr>
          <p:cNvPr id="8" name="object 8"/>
          <p:cNvSpPr/>
          <p:nvPr/>
        </p:nvSpPr>
        <p:spPr>
          <a:xfrm>
            <a:off x="8520058" y="1648012"/>
            <a:ext cx="1123315" cy="1123315"/>
          </a:xfrm>
          <a:custGeom>
            <a:avLst/>
            <a:gdLst/>
            <a:ahLst/>
            <a:cxnLst/>
            <a:rect l="l" t="t" r="r" b="b"/>
            <a:pathLst>
              <a:path w="1123315" h="1123314">
                <a:moveTo>
                  <a:pt x="561492" y="0"/>
                </a:moveTo>
                <a:lnTo>
                  <a:pt x="0" y="561492"/>
                </a:lnTo>
                <a:lnTo>
                  <a:pt x="561492" y="1122984"/>
                </a:lnTo>
                <a:lnTo>
                  <a:pt x="1122984" y="561492"/>
                </a:lnTo>
                <a:lnTo>
                  <a:pt x="561492" y="0"/>
                </a:lnTo>
                <a:close/>
              </a:path>
            </a:pathLst>
          </a:custGeom>
          <a:solidFill>
            <a:srgbClr val="F3D541"/>
          </a:solidFill>
        </p:spPr>
        <p:txBody>
          <a:bodyPr wrap="square" lIns="0" tIns="0" rIns="0" bIns="0" rtlCol="0"/>
          <a:lstStyle/>
          <a:p>
            <a:endParaRPr>
              <a:latin typeface="Bahnschrift" panose="020B0502040204020203" pitchFamily="34" charset="0"/>
            </a:endParaRPr>
          </a:p>
        </p:txBody>
      </p:sp>
      <p:sp>
        <p:nvSpPr>
          <p:cNvPr id="9" name="object 9"/>
          <p:cNvSpPr/>
          <p:nvPr/>
        </p:nvSpPr>
        <p:spPr>
          <a:xfrm>
            <a:off x="8520058" y="4446663"/>
            <a:ext cx="1123315" cy="1123315"/>
          </a:xfrm>
          <a:custGeom>
            <a:avLst/>
            <a:gdLst/>
            <a:ahLst/>
            <a:cxnLst/>
            <a:rect l="l" t="t" r="r" b="b"/>
            <a:pathLst>
              <a:path w="1123315" h="1123314">
                <a:moveTo>
                  <a:pt x="561492" y="0"/>
                </a:moveTo>
                <a:lnTo>
                  <a:pt x="0" y="561492"/>
                </a:lnTo>
                <a:lnTo>
                  <a:pt x="561492" y="1122984"/>
                </a:lnTo>
                <a:lnTo>
                  <a:pt x="1122984" y="561492"/>
                </a:lnTo>
                <a:lnTo>
                  <a:pt x="561492" y="0"/>
                </a:lnTo>
                <a:close/>
              </a:path>
            </a:pathLst>
          </a:custGeom>
          <a:solidFill>
            <a:srgbClr val="F3D541"/>
          </a:solidFill>
        </p:spPr>
        <p:txBody>
          <a:bodyPr wrap="square" lIns="0" tIns="0" rIns="0" bIns="0" rtlCol="0"/>
          <a:lstStyle/>
          <a:p>
            <a:endParaRPr>
              <a:latin typeface="Bahnschrift" panose="020B0502040204020203" pitchFamily="34" charset="0"/>
            </a:endParaRPr>
          </a:p>
        </p:txBody>
      </p:sp>
      <p:sp>
        <p:nvSpPr>
          <p:cNvPr id="10" name="object 10"/>
          <p:cNvSpPr txBox="1">
            <a:spLocks noGrp="1"/>
          </p:cNvSpPr>
          <p:nvPr>
            <p:ph type="title"/>
          </p:nvPr>
        </p:nvSpPr>
        <p:spPr>
          <a:xfrm>
            <a:off x="933173" y="351156"/>
            <a:ext cx="8825865" cy="482600"/>
          </a:xfrm>
          <a:prstGeom prst="rect">
            <a:avLst/>
          </a:prstGeom>
        </p:spPr>
        <p:txBody>
          <a:bodyPr vert="horz" wrap="square" lIns="0" tIns="12700" rIns="0" bIns="0" rtlCol="0">
            <a:spAutoFit/>
          </a:bodyPr>
          <a:lstStyle/>
          <a:p>
            <a:pPr marL="12700">
              <a:lnSpc>
                <a:spcPct val="100000"/>
              </a:lnSpc>
              <a:spcBef>
                <a:spcPts val="100"/>
              </a:spcBef>
            </a:pPr>
            <a:r>
              <a:rPr lang="el-GR" sz="3000" dirty="0">
                <a:solidFill>
                  <a:srgbClr val="5A267A"/>
                </a:solidFill>
                <a:latin typeface="Bahnschrift" panose="020B0502040204020203" pitchFamily="34" charset="0"/>
              </a:rPr>
              <a:t>ΔΙΑΦΟΡΕΤΙΚΟΙ ΤΡΟΠΟΙ ΕΡΕΥΝΑΣ</a:t>
            </a:r>
            <a:endParaRPr sz="3000" dirty="0">
              <a:solidFill>
                <a:srgbClr val="5A267A"/>
              </a:solidFill>
              <a:latin typeface="Bahnschrift" panose="020B0502040204020203" pitchFamily="34" charset="0"/>
            </a:endParaRPr>
          </a:p>
        </p:txBody>
      </p:sp>
      <p:sp>
        <p:nvSpPr>
          <p:cNvPr id="11" name="object 11"/>
          <p:cNvSpPr txBox="1"/>
          <p:nvPr/>
        </p:nvSpPr>
        <p:spPr>
          <a:xfrm>
            <a:off x="1536979" y="1978027"/>
            <a:ext cx="147320" cy="558800"/>
          </a:xfrm>
          <a:prstGeom prst="rect">
            <a:avLst/>
          </a:prstGeom>
        </p:spPr>
        <p:txBody>
          <a:bodyPr vert="horz" wrap="square" lIns="0" tIns="12700" rIns="0" bIns="0" rtlCol="0">
            <a:spAutoFit/>
          </a:bodyPr>
          <a:lstStyle/>
          <a:p>
            <a:pPr marL="12700">
              <a:lnSpc>
                <a:spcPct val="100000"/>
              </a:lnSpc>
              <a:spcBef>
                <a:spcPts val="100"/>
              </a:spcBef>
            </a:pPr>
            <a:r>
              <a:rPr sz="3500" b="1" spc="-405" dirty="0">
                <a:solidFill>
                  <a:srgbClr val="FFFFFF"/>
                </a:solidFill>
                <a:latin typeface="Bahnschrift" panose="020B0502040204020203" pitchFamily="34" charset="0"/>
                <a:cs typeface="Comfortaa"/>
              </a:rPr>
              <a:t>1</a:t>
            </a:r>
            <a:endParaRPr sz="3500">
              <a:latin typeface="Bahnschrift" panose="020B0502040204020203" pitchFamily="34" charset="0"/>
              <a:cs typeface="Comfortaa"/>
            </a:endParaRPr>
          </a:p>
        </p:txBody>
      </p:sp>
      <p:sp>
        <p:nvSpPr>
          <p:cNvPr id="12" name="object 12"/>
          <p:cNvSpPr txBox="1"/>
          <p:nvPr/>
        </p:nvSpPr>
        <p:spPr>
          <a:xfrm>
            <a:off x="5211757" y="1978027"/>
            <a:ext cx="268605" cy="558800"/>
          </a:xfrm>
          <a:prstGeom prst="rect">
            <a:avLst/>
          </a:prstGeom>
        </p:spPr>
        <p:txBody>
          <a:bodyPr vert="horz" wrap="square" lIns="0" tIns="12700" rIns="0" bIns="0" rtlCol="0">
            <a:spAutoFit/>
          </a:bodyPr>
          <a:lstStyle/>
          <a:p>
            <a:pPr marL="12700">
              <a:lnSpc>
                <a:spcPct val="100000"/>
              </a:lnSpc>
              <a:spcBef>
                <a:spcPts val="100"/>
              </a:spcBef>
            </a:pPr>
            <a:r>
              <a:rPr sz="3500" b="1" spc="-145" dirty="0">
                <a:solidFill>
                  <a:srgbClr val="FFFFFF"/>
                </a:solidFill>
                <a:latin typeface="Bahnschrift" panose="020B0502040204020203" pitchFamily="34" charset="0"/>
                <a:cs typeface="Comfortaa"/>
              </a:rPr>
              <a:t>2</a:t>
            </a:r>
            <a:endParaRPr sz="3500">
              <a:latin typeface="Bahnschrift" panose="020B0502040204020203" pitchFamily="34" charset="0"/>
              <a:cs typeface="Comfortaa"/>
            </a:endParaRPr>
          </a:p>
        </p:txBody>
      </p:sp>
      <p:sp>
        <p:nvSpPr>
          <p:cNvPr id="13" name="object 13"/>
          <p:cNvSpPr txBox="1"/>
          <p:nvPr/>
        </p:nvSpPr>
        <p:spPr>
          <a:xfrm>
            <a:off x="8947306" y="1978027"/>
            <a:ext cx="268605" cy="558800"/>
          </a:xfrm>
          <a:prstGeom prst="rect">
            <a:avLst/>
          </a:prstGeom>
        </p:spPr>
        <p:txBody>
          <a:bodyPr vert="horz" wrap="square" lIns="0" tIns="12700" rIns="0" bIns="0" rtlCol="0">
            <a:spAutoFit/>
          </a:bodyPr>
          <a:lstStyle/>
          <a:p>
            <a:pPr marL="12700">
              <a:lnSpc>
                <a:spcPct val="100000"/>
              </a:lnSpc>
              <a:spcBef>
                <a:spcPts val="100"/>
              </a:spcBef>
            </a:pPr>
            <a:r>
              <a:rPr sz="3500" b="1" spc="-180" dirty="0">
                <a:solidFill>
                  <a:srgbClr val="FFFFFF"/>
                </a:solidFill>
                <a:latin typeface="Bahnschrift" panose="020B0502040204020203" pitchFamily="34" charset="0"/>
                <a:cs typeface="Comfortaa"/>
              </a:rPr>
              <a:t>3</a:t>
            </a:r>
            <a:endParaRPr sz="3500">
              <a:latin typeface="Bahnschrift" panose="020B0502040204020203" pitchFamily="34" charset="0"/>
              <a:cs typeface="Comfortaa"/>
            </a:endParaRPr>
          </a:p>
        </p:txBody>
      </p:sp>
      <p:sp>
        <p:nvSpPr>
          <p:cNvPr id="14" name="object 14"/>
          <p:cNvSpPr txBox="1"/>
          <p:nvPr/>
        </p:nvSpPr>
        <p:spPr>
          <a:xfrm>
            <a:off x="1458845" y="4776678"/>
            <a:ext cx="303530" cy="558800"/>
          </a:xfrm>
          <a:prstGeom prst="rect">
            <a:avLst/>
          </a:prstGeom>
        </p:spPr>
        <p:txBody>
          <a:bodyPr vert="horz" wrap="square" lIns="0" tIns="12700" rIns="0" bIns="0" rtlCol="0">
            <a:spAutoFit/>
          </a:bodyPr>
          <a:lstStyle/>
          <a:p>
            <a:pPr marL="12700">
              <a:lnSpc>
                <a:spcPct val="100000"/>
              </a:lnSpc>
              <a:spcBef>
                <a:spcPts val="100"/>
              </a:spcBef>
            </a:pPr>
            <a:r>
              <a:rPr sz="3500" b="1" spc="-100" dirty="0">
                <a:solidFill>
                  <a:srgbClr val="FFFFFF"/>
                </a:solidFill>
                <a:latin typeface="Bahnschrift" panose="020B0502040204020203" pitchFamily="34" charset="0"/>
                <a:cs typeface="Comfortaa"/>
              </a:rPr>
              <a:t>4</a:t>
            </a:r>
            <a:endParaRPr sz="3500">
              <a:latin typeface="Bahnschrift" panose="020B0502040204020203" pitchFamily="34" charset="0"/>
              <a:cs typeface="Comfortaa"/>
            </a:endParaRPr>
          </a:p>
        </p:txBody>
      </p:sp>
      <p:sp>
        <p:nvSpPr>
          <p:cNvPr id="15" name="object 15"/>
          <p:cNvSpPr txBox="1"/>
          <p:nvPr/>
        </p:nvSpPr>
        <p:spPr>
          <a:xfrm>
            <a:off x="5203075" y="4776678"/>
            <a:ext cx="286385" cy="558800"/>
          </a:xfrm>
          <a:prstGeom prst="rect">
            <a:avLst/>
          </a:prstGeom>
        </p:spPr>
        <p:txBody>
          <a:bodyPr vert="horz" wrap="square" lIns="0" tIns="12700" rIns="0" bIns="0" rtlCol="0">
            <a:spAutoFit/>
          </a:bodyPr>
          <a:lstStyle/>
          <a:p>
            <a:pPr marL="12700">
              <a:lnSpc>
                <a:spcPct val="100000"/>
              </a:lnSpc>
              <a:spcBef>
                <a:spcPts val="100"/>
              </a:spcBef>
            </a:pPr>
            <a:r>
              <a:rPr sz="3500" b="1" spc="-155" dirty="0">
                <a:solidFill>
                  <a:srgbClr val="FFFFFF"/>
                </a:solidFill>
                <a:latin typeface="Bahnschrift" panose="020B0502040204020203" pitchFamily="34" charset="0"/>
                <a:cs typeface="Comfortaa"/>
              </a:rPr>
              <a:t>5</a:t>
            </a:r>
            <a:endParaRPr sz="3500">
              <a:latin typeface="Bahnschrift" panose="020B0502040204020203" pitchFamily="34" charset="0"/>
              <a:cs typeface="Comfortaa"/>
            </a:endParaRPr>
          </a:p>
        </p:txBody>
      </p:sp>
      <p:sp>
        <p:nvSpPr>
          <p:cNvPr id="16" name="object 16"/>
          <p:cNvSpPr txBox="1"/>
          <p:nvPr/>
        </p:nvSpPr>
        <p:spPr>
          <a:xfrm>
            <a:off x="8926366" y="4776678"/>
            <a:ext cx="268605" cy="558800"/>
          </a:xfrm>
          <a:prstGeom prst="rect">
            <a:avLst/>
          </a:prstGeom>
        </p:spPr>
        <p:txBody>
          <a:bodyPr vert="horz" wrap="square" lIns="0" tIns="12700" rIns="0" bIns="0" rtlCol="0">
            <a:spAutoFit/>
          </a:bodyPr>
          <a:lstStyle/>
          <a:p>
            <a:pPr marL="12700">
              <a:lnSpc>
                <a:spcPct val="100000"/>
              </a:lnSpc>
              <a:spcBef>
                <a:spcPts val="100"/>
              </a:spcBef>
            </a:pPr>
            <a:r>
              <a:rPr sz="3500" b="1" spc="-120" dirty="0">
                <a:solidFill>
                  <a:srgbClr val="FFFFFF"/>
                </a:solidFill>
                <a:latin typeface="Bahnschrift" panose="020B0502040204020203" pitchFamily="34" charset="0"/>
                <a:cs typeface="Comfortaa"/>
              </a:rPr>
              <a:t>6</a:t>
            </a:r>
            <a:endParaRPr sz="3500">
              <a:latin typeface="Bahnschrift" panose="020B0502040204020203" pitchFamily="34" charset="0"/>
              <a:cs typeface="Comfortaa"/>
            </a:endParaRPr>
          </a:p>
        </p:txBody>
      </p:sp>
      <p:sp>
        <p:nvSpPr>
          <p:cNvPr id="17" name="object 17"/>
          <p:cNvSpPr txBox="1"/>
          <p:nvPr/>
        </p:nvSpPr>
        <p:spPr>
          <a:xfrm>
            <a:off x="535752" y="2941685"/>
            <a:ext cx="2150110" cy="756920"/>
          </a:xfrm>
          <a:prstGeom prst="rect">
            <a:avLst/>
          </a:prstGeom>
        </p:spPr>
        <p:txBody>
          <a:bodyPr vert="horz" wrap="square" lIns="0" tIns="12700" rIns="0" bIns="0" rtlCol="0">
            <a:spAutoFit/>
          </a:bodyPr>
          <a:lstStyle/>
          <a:p>
            <a:pPr marL="12700" marR="5080" algn="just">
              <a:lnSpc>
                <a:spcPct val="100000"/>
              </a:lnSpc>
              <a:spcBef>
                <a:spcPts val="100"/>
              </a:spcBef>
            </a:pPr>
            <a:r>
              <a:rPr lang="el-GR" sz="1200" spc="-70" dirty="0">
                <a:solidFill>
                  <a:srgbClr val="67696B"/>
                </a:solidFill>
                <a:latin typeface="Bahnschrift" panose="020B0502040204020203" pitchFamily="34" charset="0"/>
                <a:cs typeface="Comfortaa"/>
              </a:rPr>
              <a:t>Βρείτε όσες περισσότερες πληροφορίες μπορείτε από διαφορετικές πηγές (Διαδίκτυο, καθηγητές, φίλοι, συγγενείς κ.λπ.)</a:t>
            </a:r>
            <a:endParaRPr sz="1200" dirty="0">
              <a:latin typeface="Bahnschrift" panose="020B0502040204020203" pitchFamily="34" charset="0"/>
              <a:cs typeface="Comfortaa"/>
            </a:endParaRPr>
          </a:p>
        </p:txBody>
      </p:sp>
      <p:sp>
        <p:nvSpPr>
          <p:cNvPr id="18" name="object 18"/>
          <p:cNvSpPr txBox="1"/>
          <p:nvPr/>
        </p:nvSpPr>
        <p:spPr>
          <a:xfrm>
            <a:off x="535752" y="5749686"/>
            <a:ext cx="2151380" cy="936154"/>
          </a:xfrm>
          <a:prstGeom prst="rect">
            <a:avLst/>
          </a:prstGeom>
        </p:spPr>
        <p:txBody>
          <a:bodyPr vert="horz" wrap="square" lIns="0" tIns="12700" rIns="0" bIns="0" rtlCol="0">
            <a:spAutoFit/>
          </a:bodyPr>
          <a:lstStyle/>
          <a:p>
            <a:pPr marL="12700" marR="5080" algn="just">
              <a:lnSpc>
                <a:spcPct val="100000"/>
              </a:lnSpc>
              <a:spcBef>
                <a:spcPts val="100"/>
              </a:spcBef>
            </a:pPr>
            <a:r>
              <a:rPr lang="el-GR" sz="1200" spc="-55" dirty="0">
                <a:solidFill>
                  <a:srgbClr val="67696B"/>
                </a:solidFill>
                <a:latin typeface="Bahnschrift" panose="020B0502040204020203" pitchFamily="34" charset="0"/>
                <a:cs typeface="Comfortaa"/>
              </a:rPr>
              <a:t>Αναζητήστε αριθμούς και στατιστικά στοιχεία που μπορούν να σας βοηθήσουν να κατανοήσετε το μέγεθος ενός προβλήματος, κοινού ή αγοράς</a:t>
            </a:r>
            <a:endParaRPr sz="1200" dirty="0">
              <a:latin typeface="Bahnschrift" panose="020B0502040204020203" pitchFamily="34" charset="0"/>
              <a:cs typeface="Comfortaa"/>
            </a:endParaRPr>
          </a:p>
        </p:txBody>
      </p:sp>
      <p:sp>
        <p:nvSpPr>
          <p:cNvPr id="19" name="object 19"/>
          <p:cNvSpPr txBox="1"/>
          <p:nvPr/>
        </p:nvSpPr>
        <p:spPr>
          <a:xfrm>
            <a:off x="4271299" y="2941685"/>
            <a:ext cx="2149475" cy="751488"/>
          </a:xfrm>
          <a:prstGeom prst="rect">
            <a:avLst/>
          </a:prstGeom>
        </p:spPr>
        <p:txBody>
          <a:bodyPr vert="horz" wrap="square" lIns="0" tIns="12700" rIns="0" bIns="0" rtlCol="0">
            <a:spAutoFit/>
          </a:bodyPr>
          <a:lstStyle/>
          <a:p>
            <a:pPr marL="12700" marR="5080" algn="just">
              <a:lnSpc>
                <a:spcPct val="100000"/>
              </a:lnSpc>
              <a:spcBef>
                <a:spcPts val="100"/>
              </a:spcBef>
            </a:pPr>
            <a:r>
              <a:rPr lang="el-GR" sz="1200" spc="-30" dirty="0">
                <a:solidFill>
                  <a:srgbClr val="67696B"/>
                </a:solidFill>
                <a:latin typeface="Bahnschrift" panose="020B0502040204020203" pitchFamily="34" charset="0"/>
                <a:cs typeface="Comfortaa"/>
              </a:rPr>
              <a:t>Ρωτήστε ή μιλήστε (π.χ. συνεντεύξεις, κλήσεις, συναντήσεις) με άτομα που έχουν γνώσεις ή εργάζονται σε συγκεκριμένο τομέα</a:t>
            </a:r>
            <a:endParaRPr sz="1200" dirty="0">
              <a:latin typeface="Bahnschrift" panose="020B0502040204020203" pitchFamily="34" charset="0"/>
              <a:cs typeface="Comfortaa"/>
            </a:endParaRPr>
          </a:p>
        </p:txBody>
      </p:sp>
      <p:sp>
        <p:nvSpPr>
          <p:cNvPr id="20" name="object 20"/>
          <p:cNvSpPr txBox="1"/>
          <p:nvPr/>
        </p:nvSpPr>
        <p:spPr>
          <a:xfrm>
            <a:off x="4271299" y="5749686"/>
            <a:ext cx="2149475" cy="566822"/>
          </a:xfrm>
          <a:prstGeom prst="rect">
            <a:avLst/>
          </a:prstGeom>
        </p:spPr>
        <p:txBody>
          <a:bodyPr vert="horz" wrap="square" lIns="0" tIns="12700" rIns="0" bIns="0" rtlCol="0">
            <a:spAutoFit/>
          </a:bodyPr>
          <a:lstStyle/>
          <a:p>
            <a:pPr marL="12700" marR="5080">
              <a:lnSpc>
                <a:spcPct val="100000"/>
              </a:lnSpc>
              <a:spcBef>
                <a:spcPts val="100"/>
              </a:spcBef>
            </a:pPr>
            <a:r>
              <a:rPr lang="el-GR" sz="1200" spc="-25" dirty="0">
                <a:solidFill>
                  <a:srgbClr val="67696B"/>
                </a:solidFill>
                <a:latin typeface="Bahnschrift" panose="020B0502040204020203" pitchFamily="34" charset="0"/>
                <a:cs typeface="Comfortaa"/>
              </a:rPr>
              <a:t>Ρωτήστε τους χρήστες του προϊόντος τι πιστεύουν για το προϊόν</a:t>
            </a:r>
            <a:endParaRPr sz="1200" dirty="0">
              <a:latin typeface="Bahnschrift" panose="020B0502040204020203" pitchFamily="34" charset="0"/>
              <a:cs typeface="Comfortaa"/>
            </a:endParaRPr>
          </a:p>
        </p:txBody>
      </p:sp>
      <p:sp>
        <p:nvSpPr>
          <p:cNvPr id="21" name="object 21"/>
          <p:cNvSpPr txBox="1"/>
          <p:nvPr/>
        </p:nvSpPr>
        <p:spPr>
          <a:xfrm>
            <a:off x="7985910" y="2941685"/>
            <a:ext cx="2150110" cy="756920"/>
          </a:xfrm>
          <a:prstGeom prst="rect">
            <a:avLst/>
          </a:prstGeom>
        </p:spPr>
        <p:txBody>
          <a:bodyPr vert="horz" wrap="square" lIns="0" tIns="12700" rIns="0" bIns="0" rtlCol="0">
            <a:spAutoFit/>
          </a:bodyPr>
          <a:lstStyle/>
          <a:p>
            <a:pPr marL="12700" marR="5080" algn="just">
              <a:lnSpc>
                <a:spcPct val="100000"/>
              </a:lnSpc>
              <a:spcBef>
                <a:spcPts val="100"/>
              </a:spcBef>
            </a:pPr>
            <a:r>
              <a:rPr lang="el-GR" sz="1200" spc="-45" dirty="0">
                <a:solidFill>
                  <a:srgbClr val="67696B"/>
                </a:solidFill>
                <a:latin typeface="Bahnschrift" panose="020B0502040204020203" pitchFamily="34" charset="0"/>
                <a:cs typeface="Comfortaa"/>
              </a:rPr>
              <a:t>Συλλέξτε και αναλύστε κείμενα, βίντεο, ήχο που μπορούν να σας βοηθήσουν να κατανοήσετε μια έννοια, γνώμη ή εμπειρία</a:t>
            </a:r>
            <a:endParaRPr sz="1200" dirty="0">
              <a:latin typeface="Bahnschrift" panose="020B0502040204020203" pitchFamily="34" charset="0"/>
              <a:cs typeface="Comfortaa"/>
            </a:endParaRPr>
          </a:p>
        </p:txBody>
      </p:sp>
      <p:sp>
        <p:nvSpPr>
          <p:cNvPr id="22" name="object 22"/>
          <p:cNvSpPr txBox="1"/>
          <p:nvPr/>
        </p:nvSpPr>
        <p:spPr>
          <a:xfrm>
            <a:off x="7985910" y="5749686"/>
            <a:ext cx="2149475" cy="391160"/>
          </a:xfrm>
          <a:prstGeom prst="rect">
            <a:avLst/>
          </a:prstGeom>
        </p:spPr>
        <p:txBody>
          <a:bodyPr vert="horz" wrap="square" lIns="0" tIns="12700" rIns="0" bIns="0" rtlCol="0">
            <a:spAutoFit/>
          </a:bodyPr>
          <a:lstStyle/>
          <a:p>
            <a:pPr marL="12700" marR="5080">
              <a:lnSpc>
                <a:spcPct val="100000"/>
              </a:lnSpc>
              <a:spcBef>
                <a:spcPts val="100"/>
              </a:spcBef>
            </a:pPr>
            <a:r>
              <a:rPr lang="el-GR" sz="1200" spc="-55" dirty="0">
                <a:solidFill>
                  <a:srgbClr val="67696B"/>
                </a:solidFill>
                <a:latin typeface="Bahnschrift" panose="020B0502040204020203" pitchFamily="34" charset="0"/>
                <a:cs typeface="Comfortaa"/>
              </a:rPr>
              <a:t>Αναζητήστε διαφορετικούς τρόπους βελτίωσης ενός προϊόντος</a:t>
            </a:r>
            <a:endParaRPr sz="1200" dirty="0">
              <a:latin typeface="Bahnschrift" panose="020B0502040204020203" pitchFamily="34" charset="0"/>
              <a:cs typeface="Comfortaa"/>
            </a:endParaRPr>
          </a:p>
        </p:txBody>
      </p:sp>
      <p:sp>
        <p:nvSpPr>
          <p:cNvPr id="23" name="object 23"/>
          <p:cNvSpPr txBox="1"/>
          <p:nvPr/>
        </p:nvSpPr>
        <p:spPr>
          <a:xfrm>
            <a:off x="527300" y="6975805"/>
            <a:ext cx="2149475" cy="151323"/>
          </a:xfrm>
          <a:prstGeom prst="rect">
            <a:avLst/>
          </a:prstGeom>
        </p:spPr>
        <p:txBody>
          <a:bodyPr vert="horz" wrap="square" lIns="0" tIns="12700" rIns="0" bIns="0" rtlCol="0">
            <a:spAutoFit/>
          </a:bodyPr>
          <a:lstStyle/>
          <a:p>
            <a:pPr marL="12700">
              <a:lnSpc>
                <a:spcPct val="100000"/>
              </a:lnSpc>
              <a:spcBef>
                <a:spcPts val="100"/>
              </a:spcBef>
            </a:pPr>
            <a:r>
              <a:rPr sz="900" spc="-35" dirty="0">
                <a:solidFill>
                  <a:srgbClr val="67696B"/>
                </a:solidFill>
                <a:latin typeface="Bahnschrift" panose="020B0502040204020203" pitchFamily="34" charset="0"/>
                <a:cs typeface="Comfortaa"/>
              </a:rPr>
              <a:t>Want</a:t>
            </a:r>
            <a:r>
              <a:rPr sz="900" spc="-20" dirty="0">
                <a:solidFill>
                  <a:srgbClr val="67696B"/>
                </a:solidFill>
                <a:latin typeface="Bahnschrift" panose="020B0502040204020203" pitchFamily="34" charset="0"/>
                <a:cs typeface="Comfortaa"/>
              </a:rPr>
              <a:t> </a:t>
            </a:r>
            <a:r>
              <a:rPr sz="900" spc="-30" dirty="0">
                <a:solidFill>
                  <a:srgbClr val="67696B"/>
                </a:solidFill>
                <a:latin typeface="Bahnschrift" panose="020B0502040204020203" pitchFamily="34" charset="0"/>
                <a:cs typeface="Comfortaa"/>
              </a:rPr>
              <a:t>to</a:t>
            </a:r>
            <a:r>
              <a:rPr sz="900" spc="-20" dirty="0">
                <a:solidFill>
                  <a:srgbClr val="67696B"/>
                </a:solidFill>
                <a:latin typeface="Bahnschrift" panose="020B0502040204020203" pitchFamily="34" charset="0"/>
                <a:cs typeface="Comfortaa"/>
              </a:rPr>
              <a:t> </a:t>
            </a:r>
            <a:r>
              <a:rPr sz="900" spc="-30" dirty="0">
                <a:solidFill>
                  <a:srgbClr val="67696B"/>
                </a:solidFill>
                <a:latin typeface="Bahnschrift" panose="020B0502040204020203" pitchFamily="34" charset="0"/>
                <a:cs typeface="Comfortaa"/>
              </a:rPr>
              <a:t>know</a:t>
            </a:r>
            <a:r>
              <a:rPr sz="900" spc="-20" dirty="0">
                <a:solidFill>
                  <a:srgbClr val="67696B"/>
                </a:solidFill>
                <a:latin typeface="Bahnschrift" panose="020B0502040204020203" pitchFamily="34" charset="0"/>
                <a:cs typeface="Comfortaa"/>
              </a:rPr>
              <a:t> </a:t>
            </a:r>
            <a:r>
              <a:rPr sz="900" spc="-30" dirty="0">
                <a:solidFill>
                  <a:srgbClr val="67696B"/>
                </a:solidFill>
                <a:latin typeface="Bahnschrift" panose="020B0502040204020203" pitchFamily="34" charset="0"/>
                <a:cs typeface="Comfortaa"/>
              </a:rPr>
              <a:t>more</a:t>
            </a:r>
            <a:r>
              <a:rPr sz="900" spc="-20" dirty="0">
                <a:solidFill>
                  <a:srgbClr val="67696B"/>
                </a:solidFill>
                <a:latin typeface="Bahnschrift" panose="020B0502040204020203" pitchFamily="34" charset="0"/>
                <a:cs typeface="Comfortaa"/>
              </a:rPr>
              <a:t>? </a:t>
            </a:r>
            <a:r>
              <a:rPr sz="900" spc="-40" dirty="0">
                <a:solidFill>
                  <a:srgbClr val="67696B"/>
                </a:solidFill>
                <a:latin typeface="Bahnschrift" panose="020B0502040204020203" pitchFamily="34" charset="0"/>
                <a:cs typeface="Comfortaa"/>
              </a:rPr>
              <a:t>Googl</a:t>
            </a:r>
            <a:r>
              <a:rPr sz="900" spc="-35" dirty="0">
                <a:solidFill>
                  <a:srgbClr val="67696B"/>
                </a:solidFill>
                <a:latin typeface="Bahnschrift" panose="020B0502040204020203" pitchFamily="34" charset="0"/>
                <a:cs typeface="Comfortaa"/>
              </a:rPr>
              <a:t>e</a:t>
            </a:r>
            <a:r>
              <a:rPr sz="900" spc="-20" dirty="0">
                <a:solidFill>
                  <a:srgbClr val="67696B"/>
                </a:solidFill>
                <a:latin typeface="Bahnschrift" panose="020B0502040204020203" pitchFamily="34" charset="0"/>
                <a:cs typeface="Comfortaa"/>
              </a:rPr>
              <a:t> </a:t>
            </a:r>
            <a:r>
              <a:rPr sz="900" spc="-5" dirty="0">
                <a:solidFill>
                  <a:srgbClr val="67696B"/>
                </a:solidFill>
                <a:latin typeface="Bahnschrift" panose="020B0502040204020203" pitchFamily="34" charset="0"/>
                <a:cs typeface="Comfortaa"/>
              </a:rPr>
              <a:t>for</a:t>
            </a:r>
            <a:r>
              <a:rPr sz="900" spc="-20" dirty="0">
                <a:solidFill>
                  <a:srgbClr val="67696B"/>
                </a:solidFill>
                <a:latin typeface="Bahnschrift" panose="020B0502040204020203" pitchFamily="34" charset="0"/>
                <a:cs typeface="Comfortaa"/>
              </a:rPr>
              <a:t> </a:t>
            </a:r>
            <a:r>
              <a:rPr sz="900" spc="-40" dirty="0">
                <a:solidFill>
                  <a:srgbClr val="67696B"/>
                </a:solidFill>
                <a:latin typeface="Bahnschrift" panose="020B0502040204020203" pitchFamily="34" charset="0"/>
                <a:cs typeface="Comfortaa"/>
              </a:rPr>
              <a:t>more!</a:t>
            </a:r>
            <a:endParaRPr sz="900" dirty="0">
              <a:latin typeface="Bahnschrift" panose="020B0502040204020203" pitchFamily="34" charset="0"/>
              <a:cs typeface="Comfortaa"/>
            </a:endParaRPr>
          </a:p>
        </p:txBody>
      </p:sp>
      <p:pic>
        <p:nvPicPr>
          <p:cNvPr id="24" name="object 24"/>
          <p:cNvPicPr/>
          <p:nvPr/>
        </p:nvPicPr>
        <p:blipFill>
          <a:blip r:embed="rId2" cstate="print"/>
          <a:stretch>
            <a:fillRect/>
          </a:stretch>
        </p:blipFill>
        <p:spPr>
          <a:xfrm>
            <a:off x="8361699" y="6725999"/>
            <a:ext cx="1800000" cy="411603"/>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116</TotalTime>
  <Words>613</Words>
  <Application>Microsoft Macintosh PowerPoint</Application>
  <PresentationFormat>Custom</PresentationFormat>
  <Paragraphs>59</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Bahnschrift</vt:lpstr>
      <vt:lpstr>Calibri</vt:lpstr>
      <vt:lpstr>Comfortaa</vt:lpstr>
      <vt:lpstr>Sui Generis Bk</vt:lpstr>
      <vt:lpstr>Office Theme</vt:lpstr>
      <vt:lpstr>ΠΩΣ ΝΑ ΠΡΑΓΜΑΤΟΠΟΙΗΣΕΤΕ ΜΙΑ ΔΙΑΔΙΚΤΥΑΚΗ ΕΡΕΥΝΑ;</vt:lpstr>
      <vt:lpstr>ΠΩΣ ΝΑ ΚΑΤΑΛΑΒΕΤΕ ΑΝ ΠΙΓΗ ΕΙΝΑΙ ΑΞΙΟΠΙΣΤΗ;</vt:lpstr>
      <vt:lpstr>RESEARCH TIPS</vt:lpstr>
      <vt:lpstr>ΔΙΑΦΟΡΕΤΙΚΟΙ ΤΡΟΠΟΙ ΕΡΕΥΝΑΣ</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CONDUCT  ONLINE RESEARCH?</dc:title>
  <cp:lastModifiedBy>Marilya Charalambides</cp:lastModifiedBy>
  <cp:revision>7</cp:revision>
  <dcterms:created xsi:type="dcterms:W3CDTF">2021-03-10T13:36:28Z</dcterms:created>
  <dcterms:modified xsi:type="dcterms:W3CDTF">2021-10-08T09:59:40Z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2021-03-02T00:00:00Z</vt:filetime>
  </property>
  <property fmtid="{D5CDD505-2E9C-101B-9397-08002B2CF9AE}" pid="3" name="Creator">
    <vt:lpwstr>Adobe InDesign 16.1 (Windows)</vt:lpwstr>
  </property>
  <property fmtid="{D5CDD505-2E9C-101B-9397-08002B2CF9AE}" pid="4" name="LastSaved">
    <vt:filetime>2021-03-10T00:00:00Z</vt:filetime>
  </property>
</Properties>
</file>