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Lst>
  <p:sldSz cx="10693400" cy="7562850"/>
  <p:notesSz cx="10693400" cy="756285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D541"/>
    <a:srgbClr val="5A26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2"/>
    <p:restoredTop sz="94648"/>
  </p:normalViewPr>
  <p:slideViewPr>
    <p:cSldViewPr>
      <p:cViewPr>
        <p:scale>
          <a:sx n="90" d="100"/>
          <a:sy n="90" d="100"/>
        </p:scale>
        <p:origin x="144" y="68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10/5/21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Sui Generis Lt"/>
                <a:cs typeface="Sui Generis Lt"/>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10/5/21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Sui Generis Lt"/>
                <a:cs typeface="Sui Generis Lt"/>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10/5/21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Sui Generis Lt"/>
                <a:cs typeface="Sui Generis Lt"/>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10/5/21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10/5/21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93314" y="605555"/>
            <a:ext cx="8906771" cy="482600"/>
          </a:xfrm>
          <a:prstGeom prst="rect">
            <a:avLst/>
          </a:prstGeom>
        </p:spPr>
        <p:txBody>
          <a:bodyPr wrap="square" lIns="0" tIns="0" rIns="0" bIns="0">
            <a:spAutoFit/>
          </a:bodyPr>
          <a:lstStyle>
            <a:lvl1pPr>
              <a:defRPr sz="3000" b="0" i="0">
                <a:solidFill>
                  <a:schemeClr val="bg1"/>
                </a:solidFill>
                <a:latin typeface="Sui Generis Lt"/>
                <a:cs typeface="Sui Generis Lt"/>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10/5/21</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17749" y="232868"/>
            <a:ext cx="3222625" cy="703398"/>
          </a:xfrm>
          <a:prstGeom prst="rect">
            <a:avLst/>
          </a:prstGeom>
          <a:solidFill>
            <a:srgbClr val="F3D541"/>
          </a:solidFill>
        </p:spPr>
        <p:txBody>
          <a:bodyPr vert="horz" wrap="square" lIns="0" tIns="147955" rIns="0" bIns="0" rtlCol="0">
            <a:spAutoFit/>
          </a:bodyPr>
          <a:lstStyle/>
          <a:p>
            <a:pPr marL="231140" marR="223520" algn="ctr">
              <a:lnSpc>
                <a:spcPct val="100000"/>
              </a:lnSpc>
              <a:spcBef>
                <a:spcPts val="1165"/>
              </a:spcBef>
            </a:pPr>
            <a:r>
              <a:rPr lang="el-GR" dirty="0">
                <a:solidFill>
                  <a:srgbClr val="FFFFFF"/>
                </a:solidFill>
                <a:latin typeface="Bahnschrift" panose="020B0502040204020203" pitchFamily="34" charset="0"/>
                <a:cs typeface="Sui Generis Lt"/>
              </a:rPr>
              <a:t>ΟΔΗΓΙΕΣ ΠΡΟΕΤΟΙΜΑΣΙΑ &amp; ΔΙΕΥΘΥΝΣΗ ΣΥΝΕΝΤΕΥΞΗΣ</a:t>
            </a:r>
            <a:endParaRPr sz="1800" dirty="0">
              <a:latin typeface="Bahnschrift" panose="020B0502040204020203" pitchFamily="34" charset="0"/>
              <a:cs typeface="Sui Generis Lt"/>
            </a:endParaRPr>
          </a:p>
        </p:txBody>
      </p:sp>
      <p:sp>
        <p:nvSpPr>
          <p:cNvPr id="3" name="object 3"/>
          <p:cNvSpPr txBox="1"/>
          <p:nvPr/>
        </p:nvSpPr>
        <p:spPr>
          <a:xfrm>
            <a:off x="4834837" y="186824"/>
            <a:ext cx="633095" cy="212879"/>
          </a:xfrm>
          <a:prstGeom prst="rect">
            <a:avLst/>
          </a:prstGeom>
        </p:spPr>
        <p:txBody>
          <a:bodyPr vert="horz" wrap="square" lIns="0" tIns="12700" rIns="0" bIns="0" rtlCol="0">
            <a:spAutoFit/>
          </a:bodyPr>
          <a:lstStyle/>
          <a:p>
            <a:pPr marL="12700">
              <a:lnSpc>
                <a:spcPct val="100000"/>
              </a:lnSpc>
              <a:spcBef>
                <a:spcPts val="100"/>
              </a:spcBef>
            </a:pPr>
            <a:r>
              <a:rPr lang="el-GR" sz="1300" dirty="0">
                <a:solidFill>
                  <a:srgbClr val="5A267A"/>
                </a:solidFill>
                <a:latin typeface="Bahnschrift" panose="020B0502040204020203" pitchFamily="34" charset="0"/>
                <a:cs typeface="Sui Generis Bk"/>
              </a:rPr>
              <a:t>ΒΗΜΑ</a:t>
            </a:r>
            <a:r>
              <a:rPr sz="1300" spc="-80" dirty="0">
                <a:solidFill>
                  <a:srgbClr val="5A267A"/>
                </a:solidFill>
                <a:latin typeface="Bahnschrift" panose="020B0502040204020203" pitchFamily="34" charset="0"/>
                <a:cs typeface="Sui Generis Bk"/>
              </a:rPr>
              <a:t> </a:t>
            </a:r>
            <a:r>
              <a:rPr sz="1300" dirty="0">
                <a:solidFill>
                  <a:srgbClr val="5A267A"/>
                </a:solidFill>
                <a:latin typeface="Bahnschrift" panose="020B0502040204020203" pitchFamily="34" charset="0"/>
                <a:cs typeface="Sui Generis Bk"/>
              </a:rPr>
              <a:t>1</a:t>
            </a:r>
          </a:p>
        </p:txBody>
      </p:sp>
      <p:sp>
        <p:nvSpPr>
          <p:cNvPr id="4" name="object 4"/>
          <p:cNvSpPr txBox="1"/>
          <p:nvPr/>
        </p:nvSpPr>
        <p:spPr>
          <a:xfrm>
            <a:off x="7263825" y="186824"/>
            <a:ext cx="711200" cy="212879"/>
          </a:xfrm>
          <a:prstGeom prst="rect">
            <a:avLst/>
          </a:prstGeom>
        </p:spPr>
        <p:txBody>
          <a:bodyPr vert="horz" wrap="square" lIns="0" tIns="12700" rIns="0" bIns="0" rtlCol="0">
            <a:spAutoFit/>
          </a:bodyPr>
          <a:lstStyle/>
          <a:p>
            <a:pPr marL="12700">
              <a:lnSpc>
                <a:spcPct val="100000"/>
              </a:lnSpc>
              <a:spcBef>
                <a:spcPts val="100"/>
              </a:spcBef>
            </a:pPr>
            <a:r>
              <a:rPr lang="el-GR" sz="1300" dirty="0">
                <a:solidFill>
                  <a:srgbClr val="5A267A"/>
                </a:solidFill>
                <a:latin typeface="Bahnschrift" panose="020B0502040204020203" pitchFamily="34" charset="0"/>
                <a:cs typeface="Sui Generis Bk"/>
              </a:rPr>
              <a:t>ΒΗΜΑ</a:t>
            </a:r>
            <a:r>
              <a:rPr sz="1300" spc="-80" dirty="0">
                <a:solidFill>
                  <a:srgbClr val="5A267A"/>
                </a:solidFill>
                <a:latin typeface="Bahnschrift" panose="020B0502040204020203" pitchFamily="34" charset="0"/>
                <a:cs typeface="Sui Generis Bk"/>
              </a:rPr>
              <a:t> </a:t>
            </a:r>
            <a:r>
              <a:rPr sz="1300" dirty="0">
                <a:solidFill>
                  <a:srgbClr val="5A267A"/>
                </a:solidFill>
                <a:latin typeface="Bahnschrift" panose="020B0502040204020203" pitchFamily="34" charset="0"/>
                <a:cs typeface="Sui Generis Bk"/>
              </a:rPr>
              <a:t>2</a:t>
            </a:r>
          </a:p>
        </p:txBody>
      </p:sp>
      <p:sp>
        <p:nvSpPr>
          <p:cNvPr id="5" name="object 5"/>
          <p:cNvSpPr txBox="1"/>
          <p:nvPr/>
        </p:nvSpPr>
        <p:spPr>
          <a:xfrm>
            <a:off x="4244884" y="1024316"/>
            <a:ext cx="1236980"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35" dirty="0">
                <a:solidFill>
                  <a:srgbClr val="67696B"/>
                </a:solidFill>
                <a:latin typeface="Bahnschrift" panose="020B0502040204020203" pitchFamily="34" charset="0"/>
                <a:cs typeface="Comfortaa"/>
              </a:rPr>
              <a:t>Το ιστορικό του συνεντευξιαζόμενου</a:t>
            </a:r>
            <a:endParaRPr sz="1100" dirty="0">
              <a:latin typeface="Bahnschrift" panose="020B0502040204020203" pitchFamily="34" charset="0"/>
              <a:cs typeface="Comfortaa"/>
            </a:endParaRPr>
          </a:p>
        </p:txBody>
      </p:sp>
      <p:sp>
        <p:nvSpPr>
          <p:cNvPr id="6" name="object 6"/>
          <p:cNvSpPr txBox="1"/>
          <p:nvPr/>
        </p:nvSpPr>
        <p:spPr>
          <a:xfrm>
            <a:off x="4244884" y="1527235"/>
            <a:ext cx="1602740" cy="351378"/>
          </a:xfrm>
          <a:prstGeom prst="rect">
            <a:avLst/>
          </a:prstGeom>
        </p:spPr>
        <p:txBody>
          <a:bodyPr vert="horz" wrap="square" lIns="0" tIns="12700" rIns="0" bIns="0" rtlCol="0">
            <a:spAutoFit/>
          </a:bodyPr>
          <a:lstStyle/>
          <a:p>
            <a:pPr marL="12700" marR="5080">
              <a:lnSpc>
                <a:spcPct val="100000"/>
              </a:lnSpc>
              <a:spcBef>
                <a:spcPts val="100"/>
              </a:spcBef>
            </a:pPr>
            <a:r>
              <a:rPr lang="el-GR" sz="1100" spc="-70" dirty="0">
                <a:solidFill>
                  <a:srgbClr val="67696B"/>
                </a:solidFill>
                <a:latin typeface="Bahnschrift" panose="020B0502040204020203" pitchFamily="34" charset="0"/>
                <a:cs typeface="Comfortaa"/>
              </a:rPr>
              <a:t>Το ιστορικό του οργανισμού στον οποίο εργάζονται</a:t>
            </a:r>
            <a:endParaRPr sz="1100" dirty="0">
              <a:latin typeface="Bahnschrift" panose="020B0502040204020203" pitchFamily="34" charset="0"/>
              <a:cs typeface="Comfortaa"/>
            </a:endParaRPr>
          </a:p>
        </p:txBody>
      </p:sp>
      <p:sp>
        <p:nvSpPr>
          <p:cNvPr id="7" name="object 7"/>
          <p:cNvSpPr txBox="1"/>
          <p:nvPr/>
        </p:nvSpPr>
        <p:spPr>
          <a:xfrm>
            <a:off x="6700301" y="1077799"/>
            <a:ext cx="1488440" cy="351378"/>
          </a:xfrm>
          <a:prstGeom prst="rect">
            <a:avLst/>
          </a:prstGeom>
        </p:spPr>
        <p:txBody>
          <a:bodyPr vert="horz" wrap="square" lIns="0" tIns="12700" rIns="0" bIns="0" rtlCol="0">
            <a:spAutoFit/>
          </a:bodyPr>
          <a:lstStyle/>
          <a:p>
            <a:pPr marL="12700">
              <a:lnSpc>
                <a:spcPct val="100000"/>
              </a:lnSpc>
              <a:spcBef>
                <a:spcPts val="100"/>
              </a:spcBef>
            </a:pPr>
            <a:r>
              <a:rPr lang="el-GR" sz="1100" spc="-60" dirty="0">
                <a:solidFill>
                  <a:srgbClr val="67696B"/>
                </a:solidFill>
                <a:latin typeface="Bahnschrift" panose="020B0502040204020203" pitchFamily="34" charset="0"/>
                <a:cs typeface="Comfortaa"/>
              </a:rPr>
              <a:t>Καθορίστε το σκοπό τις </a:t>
            </a:r>
            <a:r>
              <a:rPr lang="el-GR" sz="1100" spc="-60" dirty="0" err="1">
                <a:solidFill>
                  <a:srgbClr val="67696B"/>
                </a:solidFill>
                <a:latin typeface="Bahnschrift" panose="020B0502040204020203" pitchFamily="34" charset="0"/>
                <a:cs typeface="Comfortaa"/>
              </a:rPr>
              <a:t>συνέντευξεις</a:t>
            </a:r>
            <a:endParaRPr sz="1100" dirty="0">
              <a:latin typeface="Bahnschrift" panose="020B0502040204020203" pitchFamily="34" charset="0"/>
              <a:cs typeface="Comfortaa"/>
            </a:endParaRPr>
          </a:p>
        </p:txBody>
      </p:sp>
      <p:sp>
        <p:nvSpPr>
          <p:cNvPr id="8" name="object 8"/>
          <p:cNvSpPr txBox="1"/>
          <p:nvPr/>
        </p:nvSpPr>
        <p:spPr>
          <a:xfrm>
            <a:off x="6700301" y="1580719"/>
            <a:ext cx="1586230"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60" dirty="0">
                <a:solidFill>
                  <a:srgbClr val="67696B"/>
                </a:solidFill>
                <a:latin typeface="Bahnschrift" panose="020B0502040204020203" pitchFamily="34" charset="0"/>
                <a:cs typeface="Comfortaa"/>
              </a:rPr>
              <a:t>Κάντε μια λίστα με αυτά που θέλετε να ρωτήσετε</a:t>
            </a:r>
            <a:endParaRPr sz="1100" dirty="0">
              <a:latin typeface="Bahnschrift" panose="020B0502040204020203" pitchFamily="34" charset="0"/>
              <a:cs typeface="Comfortaa"/>
            </a:endParaRPr>
          </a:p>
        </p:txBody>
      </p:sp>
      <p:sp>
        <p:nvSpPr>
          <p:cNvPr id="9" name="object 9"/>
          <p:cNvSpPr txBox="1"/>
          <p:nvPr/>
        </p:nvSpPr>
        <p:spPr>
          <a:xfrm>
            <a:off x="894500" y="3324994"/>
            <a:ext cx="1562735"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50" dirty="0">
                <a:solidFill>
                  <a:srgbClr val="67696B"/>
                </a:solidFill>
                <a:latin typeface="Bahnschrift" panose="020B0502040204020203" pitchFamily="34" charset="0"/>
                <a:cs typeface="Comfortaa"/>
              </a:rPr>
              <a:t>Επιλέξτε μια τοποθεσία με λίγους περισπασμούς</a:t>
            </a:r>
            <a:endParaRPr sz="1100" dirty="0">
              <a:latin typeface="Bahnschrift" panose="020B0502040204020203" pitchFamily="34" charset="0"/>
              <a:cs typeface="Comfortaa"/>
            </a:endParaRPr>
          </a:p>
        </p:txBody>
      </p:sp>
      <p:sp>
        <p:nvSpPr>
          <p:cNvPr id="10" name="object 10"/>
          <p:cNvSpPr txBox="1"/>
          <p:nvPr/>
        </p:nvSpPr>
        <p:spPr>
          <a:xfrm>
            <a:off x="894500" y="3827914"/>
            <a:ext cx="1475740" cy="689932"/>
          </a:xfrm>
          <a:prstGeom prst="rect">
            <a:avLst/>
          </a:prstGeom>
        </p:spPr>
        <p:txBody>
          <a:bodyPr vert="horz" wrap="square" lIns="0" tIns="12700" rIns="0" bIns="0" rtlCol="0">
            <a:spAutoFit/>
          </a:bodyPr>
          <a:lstStyle/>
          <a:p>
            <a:pPr marL="12700" marR="5080" algn="just">
              <a:lnSpc>
                <a:spcPct val="100000"/>
              </a:lnSpc>
              <a:spcBef>
                <a:spcPts val="100"/>
              </a:spcBef>
            </a:pPr>
            <a:r>
              <a:rPr lang="el-GR" sz="1100" spc="-50" dirty="0">
                <a:solidFill>
                  <a:srgbClr val="67696B"/>
                </a:solidFill>
                <a:latin typeface="Bahnschrift" panose="020B0502040204020203" pitchFamily="34" charset="0"/>
                <a:cs typeface="Comfortaa"/>
              </a:rPr>
              <a:t>Επιλέξτε τη μορφή συνέντευξης (τηλέφωνο, βίντεο, πρόσωπο με πρόσωπο κ.λπ.)</a:t>
            </a:r>
            <a:endParaRPr sz="1100" dirty="0">
              <a:latin typeface="Bahnschrift" panose="020B0502040204020203" pitchFamily="34" charset="0"/>
              <a:cs typeface="Comfortaa"/>
            </a:endParaRPr>
          </a:p>
        </p:txBody>
      </p:sp>
      <p:sp>
        <p:nvSpPr>
          <p:cNvPr id="11" name="object 11"/>
          <p:cNvSpPr txBox="1"/>
          <p:nvPr/>
        </p:nvSpPr>
        <p:spPr>
          <a:xfrm>
            <a:off x="894500" y="4498474"/>
            <a:ext cx="1554480"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45" dirty="0">
                <a:solidFill>
                  <a:srgbClr val="67696B"/>
                </a:solidFill>
                <a:latin typeface="Bahnschrift" panose="020B0502040204020203" pitchFamily="34" charset="0"/>
                <a:cs typeface="Comfortaa"/>
              </a:rPr>
              <a:t>Υπολογίστε τη διάρκεια της συνέντευξης</a:t>
            </a:r>
            <a:endParaRPr sz="1100" dirty="0">
              <a:latin typeface="Bahnschrift" panose="020B0502040204020203" pitchFamily="34" charset="0"/>
              <a:cs typeface="Comfortaa"/>
            </a:endParaRPr>
          </a:p>
        </p:txBody>
      </p:sp>
      <p:sp>
        <p:nvSpPr>
          <p:cNvPr id="12" name="object 12"/>
          <p:cNvSpPr txBox="1"/>
          <p:nvPr/>
        </p:nvSpPr>
        <p:spPr>
          <a:xfrm>
            <a:off x="894500" y="5001394"/>
            <a:ext cx="1749425" cy="520655"/>
          </a:xfrm>
          <a:prstGeom prst="rect">
            <a:avLst/>
          </a:prstGeom>
        </p:spPr>
        <p:txBody>
          <a:bodyPr vert="horz" wrap="square" lIns="0" tIns="12700" rIns="0" bIns="0" rtlCol="0">
            <a:spAutoFit/>
          </a:bodyPr>
          <a:lstStyle/>
          <a:p>
            <a:pPr marL="12700" marR="5080">
              <a:lnSpc>
                <a:spcPct val="100000"/>
              </a:lnSpc>
              <a:spcBef>
                <a:spcPts val="100"/>
              </a:spcBef>
            </a:pPr>
            <a:r>
              <a:rPr lang="el-GR" sz="1100" spc="-20" dirty="0">
                <a:solidFill>
                  <a:srgbClr val="67696B"/>
                </a:solidFill>
                <a:latin typeface="Bahnschrift" panose="020B0502040204020203" pitchFamily="34" charset="0"/>
                <a:cs typeface="Comfortaa"/>
              </a:rPr>
              <a:t>Ενημερώστε το συνεντευξιαζόμενο εάν θα καταγραφεί/ηχογραφηθεί</a:t>
            </a:r>
            <a:endParaRPr sz="1100" dirty="0">
              <a:latin typeface="Bahnschrift" panose="020B0502040204020203" pitchFamily="34" charset="0"/>
              <a:cs typeface="Comfortaa"/>
            </a:endParaRPr>
          </a:p>
        </p:txBody>
      </p:sp>
      <p:sp>
        <p:nvSpPr>
          <p:cNvPr id="13" name="object 13"/>
          <p:cNvSpPr txBox="1"/>
          <p:nvPr/>
        </p:nvSpPr>
        <p:spPr>
          <a:xfrm>
            <a:off x="894500" y="5504314"/>
            <a:ext cx="1171575" cy="351378"/>
          </a:xfrm>
          <a:prstGeom prst="rect">
            <a:avLst/>
          </a:prstGeom>
        </p:spPr>
        <p:txBody>
          <a:bodyPr vert="horz" wrap="square" lIns="0" tIns="12700" rIns="0" bIns="0" rtlCol="0">
            <a:spAutoFit/>
          </a:bodyPr>
          <a:lstStyle/>
          <a:p>
            <a:pPr marL="12700">
              <a:lnSpc>
                <a:spcPct val="100000"/>
              </a:lnSpc>
              <a:spcBef>
                <a:spcPts val="100"/>
              </a:spcBef>
            </a:pPr>
            <a:r>
              <a:rPr lang="el-GR" sz="1100" spc="-45" dirty="0">
                <a:solidFill>
                  <a:srgbClr val="67696B"/>
                </a:solidFill>
                <a:latin typeface="Bahnschrift" panose="020B0502040204020203" pitchFamily="34" charset="0"/>
                <a:cs typeface="Comfortaa"/>
              </a:rPr>
              <a:t>Απαιτούμενη ενδυμασία;</a:t>
            </a:r>
            <a:endParaRPr sz="1100" dirty="0">
              <a:latin typeface="Bahnschrift" panose="020B0502040204020203" pitchFamily="34" charset="0"/>
              <a:cs typeface="Comfortaa"/>
            </a:endParaRPr>
          </a:p>
        </p:txBody>
      </p:sp>
      <p:sp>
        <p:nvSpPr>
          <p:cNvPr id="14" name="object 14"/>
          <p:cNvSpPr txBox="1"/>
          <p:nvPr/>
        </p:nvSpPr>
        <p:spPr>
          <a:xfrm>
            <a:off x="894500" y="5839594"/>
            <a:ext cx="1718945" cy="859210"/>
          </a:xfrm>
          <a:prstGeom prst="rect">
            <a:avLst/>
          </a:prstGeom>
        </p:spPr>
        <p:txBody>
          <a:bodyPr vert="horz" wrap="square" lIns="0" tIns="12700" rIns="0" bIns="0" rtlCol="0">
            <a:spAutoFit/>
          </a:bodyPr>
          <a:lstStyle/>
          <a:p>
            <a:pPr marL="12700" marR="5080">
              <a:lnSpc>
                <a:spcPct val="100000"/>
              </a:lnSpc>
              <a:spcBef>
                <a:spcPts val="100"/>
              </a:spcBef>
            </a:pPr>
            <a:r>
              <a:rPr lang="el-GR" sz="1100" spc="-40" dirty="0">
                <a:solidFill>
                  <a:srgbClr val="67696B"/>
                </a:solidFill>
                <a:latin typeface="Bahnschrift" panose="020B0502040204020203" pitchFamily="34" charset="0"/>
                <a:cs typeface="Comfortaa"/>
              </a:rPr>
              <a:t>Χαρτογράφηση διαδρομών (αν βρίσκεστε σε άλλη τοποθεσία, βεβαιωθείτε ότι έχετε επεξεργαστεί τις διαδρομές σας για να φτάσετε εγκαίρως)</a:t>
            </a:r>
            <a:endParaRPr sz="1100" dirty="0">
              <a:latin typeface="Bahnschrift" panose="020B0502040204020203" pitchFamily="34" charset="0"/>
              <a:cs typeface="Comfortaa"/>
            </a:endParaRPr>
          </a:p>
        </p:txBody>
      </p:sp>
      <p:sp>
        <p:nvSpPr>
          <p:cNvPr id="15" name="object 15"/>
          <p:cNvSpPr txBox="1"/>
          <p:nvPr/>
        </p:nvSpPr>
        <p:spPr>
          <a:xfrm>
            <a:off x="3617375" y="3324994"/>
            <a:ext cx="1420495"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50" dirty="0">
                <a:solidFill>
                  <a:srgbClr val="67696B"/>
                </a:solidFill>
                <a:latin typeface="Bahnschrift" panose="020B0502040204020203" pitchFamily="34" charset="0"/>
                <a:cs typeface="Comfortaa"/>
              </a:rPr>
              <a:t>Αναφέρετε τον σκοπό της συνέντευξης</a:t>
            </a:r>
            <a:endParaRPr sz="1100" dirty="0">
              <a:latin typeface="Bahnschrift" panose="020B0502040204020203" pitchFamily="34" charset="0"/>
              <a:cs typeface="Comfortaa"/>
            </a:endParaRPr>
          </a:p>
        </p:txBody>
      </p:sp>
      <p:sp>
        <p:nvSpPr>
          <p:cNvPr id="16" name="object 16"/>
          <p:cNvSpPr txBox="1"/>
          <p:nvPr/>
        </p:nvSpPr>
        <p:spPr>
          <a:xfrm>
            <a:off x="3617375" y="3827914"/>
            <a:ext cx="1536700" cy="520655"/>
          </a:xfrm>
          <a:prstGeom prst="rect">
            <a:avLst/>
          </a:prstGeom>
        </p:spPr>
        <p:txBody>
          <a:bodyPr vert="horz" wrap="square" lIns="0" tIns="12700" rIns="0" bIns="0" rtlCol="0">
            <a:spAutoFit/>
          </a:bodyPr>
          <a:lstStyle/>
          <a:p>
            <a:pPr marL="12700" marR="5080">
              <a:lnSpc>
                <a:spcPct val="100000"/>
              </a:lnSpc>
              <a:spcBef>
                <a:spcPts val="100"/>
              </a:spcBef>
            </a:pPr>
            <a:r>
              <a:rPr lang="el-GR" sz="1100" spc="-45" dirty="0">
                <a:solidFill>
                  <a:srgbClr val="67696B"/>
                </a:solidFill>
                <a:latin typeface="Bahnschrift" panose="020B0502040204020203" pitchFamily="34" charset="0"/>
                <a:cs typeface="Comfortaa"/>
              </a:rPr>
              <a:t>Ενημερώστε ξανά τον συνεντευξιαζόμενο για την ηχογράφηση</a:t>
            </a:r>
            <a:endParaRPr sz="1100" dirty="0">
              <a:latin typeface="Bahnschrift" panose="020B0502040204020203" pitchFamily="34" charset="0"/>
              <a:cs typeface="Comfortaa"/>
            </a:endParaRPr>
          </a:p>
        </p:txBody>
      </p:sp>
      <p:sp>
        <p:nvSpPr>
          <p:cNvPr id="17" name="object 17"/>
          <p:cNvSpPr txBox="1"/>
          <p:nvPr/>
        </p:nvSpPr>
        <p:spPr>
          <a:xfrm>
            <a:off x="3606873" y="4422391"/>
            <a:ext cx="1665605" cy="351378"/>
          </a:xfrm>
          <a:prstGeom prst="rect">
            <a:avLst/>
          </a:prstGeom>
        </p:spPr>
        <p:txBody>
          <a:bodyPr vert="horz" wrap="square" lIns="0" tIns="12700" rIns="0" bIns="0" rtlCol="0">
            <a:spAutoFit/>
          </a:bodyPr>
          <a:lstStyle/>
          <a:p>
            <a:pPr marL="12700">
              <a:lnSpc>
                <a:spcPct val="100000"/>
              </a:lnSpc>
              <a:spcBef>
                <a:spcPts val="100"/>
              </a:spcBef>
            </a:pPr>
            <a:r>
              <a:rPr lang="el-GR" sz="1100" spc="-30" dirty="0">
                <a:solidFill>
                  <a:srgbClr val="67696B"/>
                </a:solidFill>
                <a:latin typeface="Bahnschrift" panose="020B0502040204020203" pitchFamily="34" charset="0"/>
                <a:cs typeface="Comfortaa"/>
              </a:rPr>
              <a:t>Ακολουθήστε τη λίστα ερωτήσεών σας</a:t>
            </a:r>
            <a:endParaRPr sz="1100" dirty="0">
              <a:latin typeface="Bahnschrift" panose="020B0502040204020203" pitchFamily="34" charset="0"/>
              <a:cs typeface="Comfortaa"/>
            </a:endParaRPr>
          </a:p>
        </p:txBody>
      </p:sp>
      <p:sp>
        <p:nvSpPr>
          <p:cNvPr id="18" name="object 18"/>
          <p:cNvSpPr txBox="1"/>
          <p:nvPr/>
        </p:nvSpPr>
        <p:spPr>
          <a:xfrm>
            <a:off x="3617375" y="4833754"/>
            <a:ext cx="1638300" cy="689932"/>
          </a:xfrm>
          <a:prstGeom prst="rect">
            <a:avLst/>
          </a:prstGeom>
        </p:spPr>
        <p:txBody>
          <a:bodyPr vert="horz" wrap="square" lIns="0" tIns="12700" rIns="0" bIns="0" rtlCol="0">
            <a:spAutoFit/>
          </a:bodyPr>
          <a:lstStyle/>
          <a:p>
            <a:pPr marL="12700" marR="5080">
              <a:lnSpc>
                <a:spcPct val="100000"/>
              </a:lnSpc>
              <a:spcBef>
                <a:spcPts val="100"/>
              </a:spcBef>
            </a:pPr>
            <a:r>
              <a:rPr lang="el-GR" sz="1100" spc="-40" dirty="0">
                <a:solidFill>
                  <a:srgbClr val="67696B"/>
                </a:solidFill>
                <a:latin typeface="Bahnschrift" panose="020B0502040204020203" pitchFamily="34" charset="0"/>
                <a:cs typeface="Comfortaa"/>
              </a:rPr>
              <a:t>Ακούστε προσεκτικά και κάντε ερωτήσεις παρακολούθησης για περισσότερες λεπτομέρειες εάν χρειάζεται</a:t>
            </a:r>
            <a:endParaRPr sz="1100" dirty="0">
              <a:latin typeface="Bahnschrift" panose="020B0502040204020203" pitchFamily="34" charset="0"/>
              <a:cs typeface="Comfortaa"/>
            </a:endParaRPr>
          </a:p>
        </p:txBody>
      </p:sp>
      <p:sp>
        <p:nvSpPr>
          <p:cNvPr id="19" name="object 19"/>
          <p:cNvSpPr txBox="1"/>
          <p:nvPr/>
        </p:nvSpPr>
        <p:spPr>
          <a:xfrm>
            <a:off x="3617373" y="5570471"/>
            <a:ext cx="1603375"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40" dirty="0">
                <a:solidFill>
                  <a:srgbClr val="67696B"/>
                </a:solidFill>
                <a:latin typeface="Bahnschrift" panose="020B0502040204020203" pitchFamily="34" charset="0"/>
                <a:cs typeface="Comfortaa"/>
              </a:rPr>
              <a:t>Αποφύγετε να ασκείτε κριτική/ να παίρνετε θέση</a:t>
            </a:r>
            <a:endParaRPr sz="1100" dirty="0">
              <a:latin typeface="Bahnschrift" panose="020B0502040204020203" pitchFamily="34" charset="0"/>
              <a:cs typeface="Comfortaa"/>
            </a:endParaRPr>
          </a:p>
        </p:txBody>
      </p:sp>
      <p:sp>
        <p:nvSpPr>
          <p:cNvPr id="20" name="object 20"/>
          <p:cNvSpPr txBox="1"/>
          <p:nvPr/>
        </p:nvSpPr>
        <p:spPr>
          <a:xfrm>
            <a:off x="3617375" y="6007234"/>
            <a:ext cx="1242060" cy="182101"/>
          </a:xfrm>
          <a:prstGeom prst="rect">
            <a:avLst/>
          </a:prstGeom>
        </p:spPr>
        <p:txBody>
          <a:bodyPr vert="horz" wrap="square" lIns="0" tIns="12700" rIns="0" bIns="0" rtlCol="0">
            <a:spAutoFit/>
          </a:bodyPr>
          <a:lstStyle/>
          <a:p>
            <a:pPr marL="12700">
              <a:lnSpc>
                <a:spcPct val="100000"/>
              </a:lnSpc>
              <a:spcBef>
                <a:spcPts val="100"/>
              </a:spcBef>
            </a:pPr>
            <a:r>
              <a:rPr lang="el-GR" sz="1100" spc="-60" dirty="0">
                <a:solidFill>
                  <a:srgbClr val="67696B"/>
                </a:solidFill>
                <a:latin typeface="Bahnschrift" panose="020B0502040204020203" pitchFamily="34" charset="0"/>
                <a:cs typeface="Comfortaa"/>
              </a:rPr>
              <a:t>Να έχετε οπτική επαφή</a:t>
            </a:r>
            <a:endParaRPr sz="1100" dirty="0">
              <a:latin typeface="Bahnschrift" panose="020B0502040204020203" pitchFamily="34" charset="0"/>
              <a:cs typeface="Comfortaa"/>
            </a:endParaRPr>
          </a:p>
        </p:txBody>
      </p:sp>
      <p:sp>
        <p:nvSpPr>
          <p:cNvPr id="21" name="object 21"/>
          <p:cNvSpPr txBox="1"/>
          <p:nvPr/>
        </p:nvSpPr>
        <p:spPr>
          <a:xfrm>
            <a:off x="3617375" y="6342514"/>
            <a:ext cx="1672589" cy="520655"/>
          </a:xfrm>
          <a:prstGeom prst="rect">
            <a:avLst/>
          </a:prstGeom>
        </p:spPr>
        <p:txBody>
          <a:bodyPr vert="horz" wrap="square" lIns="0" tIns="12700" rIns="0" bIns="0" rtlCol="0">
            <a:spAutoFit/>
          </a:bodyPr>
          <a:lstStyle/>
          <a:p>
            <a:pPr marL="12700" marR="5080">
              <a:lnSpc>
                <a:spcPct val="100000"/>
              </a:lnSpc>
              <a:spcBef>
                <a:spcPts val="100"/>
              </a:spcBef>
            </a:pPr>
            <a:r>
              <a:rPr lang="el-GR" sz="1100" spc="-30" dirty="0">
                <a:solidFill>
                  <a:srgbClr val="67696B"/>
                </a:solidFill>
                <a:latin typeface="Bahnschrift" panose="020B0502040204020203" pitchFamily="34" charset="0"/>
                <a:cs typeface="Comfortaa"/>
              </a:rPr>
              <a:t>Επιτρέψτε στον συνεντευξιαζόμενο να κάνει ερωτήσεις</a:t>
            </a:r>
            <a:endParaRPr sz="1100" dirty="0">
              <a:latin typeface="Bahnschrift" panose="020B0502040204020203" pitchFamily="34" charset="0"/>
              <a:cs typeface="Comfortaa"/>
            </a:endParaRPr>
          </a:p>
        </p:txBody>
      </p:sp>
      <p:sp>
        <p:nvSpPr>
          <p:cNvPr id="22" name="object 22"/>
          <p:cNvSpPr txBox="1"/>
          <p:nvPr/>
        </p:nvSpPr>
        <p:spPr>
          <a:xfrm>
            <a:off x="5795299" y="3324994"/>
            <a:ext cx="1750695" cy="689932"/>
          </a:xfrm>
          <a:prstGeom prst="rect">
            <a:avLst/>
          </a:prstGeom>
        </p:spPr>
        <p:txBody>
          <a:bodyPr vert="horz" wrap="square" lIns="0" tIns="12700" rIns="0" bIns="0" rtlCol="0">
            <a:spAutoFit/>
          </a:bodyPr>
          <a:lstStyle/>
          <a:p>
            <a:pPr marL="12700" marR="5080">
              <a:lnSpc>
                <a:spcPct val="100000"/>
              </a:lnSpc>
              <a:spcBef>
                <a:spcPts val="100"/>
              </a:spcBef>
            </a:pPr>
            <a:r>
              <a:rPr lang="el-GR" sz="1100" spc="-45" dirty="0">
                <a:solidFill>
                  <a:srgbClr val="67696B"/>
                </a:solidFill>
                <a:latin typeface="Bahnschrift" panose="020B0502040204020203" pitchFamily="34" charset="0"/>
                <a:cs typeface="Comfortaa"/>
              </a:rPr>
              <a:t>Προσπαθήστε να κρατήσετε μια συνέντευξη εντός του χρονικού πλαισίου που είπατε στον συνεντευξιαζόμενο</a:t>
            </a:r>
            <a:endParaRPr sz="1100" dirty="0">
              <a:latin typeface="Bahnschrift" panose="020B0502040204020203" pitchFamily="34" charset="0"/>
              <a:cs typeface="Comfortaa"/>
            </a:endParaRPr>
          </a:p>
        </p:txBody>
      </p:sp>
      <p:sp>
        <p:nvSpPr>
          <p:cNvPr id="23" name="object 23"/>
          <p:cNvSpPr txBox="1"/>
          <p:nvPr/>
        </p:nvSpPr>
        <p:spPr>
          <a:xfrm>
            <a:off x="5795299" y="4042286"/>
            <a:ext cx="1553210" cy="351378"/>
          </a:xfrm>
          <a:prstGeom prst="rect">
            <a:avLst/>
          </a:prstGeom>
        </p:spPr>
        <p:txBody>
          <a:bodyPr vert="horz" wrap="square" lIns="0" tIns="12700" rIns="0" bIns="0" rtlCol="0">
            <a:spAutoFit/>
          </a:bodyPr>
          <a:lstStyle/>
          <a:p>
            <a:pPr marL="12700">
              <a:lnSpc>
                <a:spcPct val="100000"/>
              </a:lnSpc>
              <a:spcBef>
                <a:spcPts val="100"/>
              </a:spcBef>
            </a:pPr>
            <a:r>
              <a:rPr lang="el-GR" sz="1100" spc="-65" dirty="0">
                <a:solidFill>
                  <a:srgbClr val="67696B"/>
                </a:solidFill>
                <a:latin typeface="Bahnschrift" panose="020B0502040204020203" pitchFamily="34" charset="0"/>
                <a:cs typeface="Comfortaa"/>
              </a:rPr>
              <a:t>Ευχαριστήστε  τον συνεντευξιαζόμενο</a:t>
            </a:r>
            <a:endParaRPr sz="1100" dirty="0">
              <a:latin typeface="Bahnschrift" panose="020B0502040204020203" pitchFamily="34" charset="0"/>
              <a:cs typeface="Comfortaa"/>
            </a:endParaRPr>
          </a:p>
        </p:txBody>
      </p:sp>
      <p:sp>
        <p:nvSpPr>
          <p:cNvPr id="24" name="object 24"/>
          <p:cNvSpPr txBox="1"/>
          <p:nvPr/>
        </p:nvSpPr>
        <p:spPr>
          <a:xfrm>
            <a:off x="5795299" y="4421024"/>
            <a:ext cx="1559560" cy="689932"/>
          </a:xfrm>
          <a:prstGeom prst="rect">
            <a:avLst/>
          </a:prstGeom>
        </p:spPr>
        <p:txBody>
          <a:bodyPr vert="horz" wrap="square" lIns="0" tIns="12700" rIns="0" bIns="0" rtlCol="0">
            <a:spAutoFit/>
          </a:bodyPr>
          <a:lstStyle/>
          <a:p>
            <a:pPr marL="12700" marR="5080">
              <a:lnSpc>
                <a:spcPct val="100000"/>
              </a:lnSpc>
              <a:spcBef>
                <a:spcPts val="100"/>
              </a:spcBef>
            </a:pPr>
            <a:r>
              <a:rPr lang="el-GR" sz="1100" spc="-20" dirty="0">
                <a:solidFill>
                  <a:srgbClr val="67696B"/>
                </a:solidFill>
                <a:latin typeface="Bahnschrift" panose="020B0502040204020203" pitchFamily="34" charset="0"/>
                <a:cs typeface="Comfortaa"/>
              </a:rPr>
              <a:t>Ενημερώστε τους για το επόμενο βήμα και το χρονοδιάγραμμά σας (εάν έχετε)</a:t>
            </a:r>
            <a:endParaRPr sz="1100" dirty="0">
              <a:latin typeface="Bahnschrift" panose="020B0502040204020203" pitchFamily="34" charset="0"/>
              <a:cs typeface="Comfortaa"/>
            </a:endParaRPr>
          </a:p>
        </p:txBody>
      </p:sp>
      <p:sp>
        <p:nvSpPr>
          <p:cNvPr id="25" name="object 25"/>
          <p:cNvSpPr txBox="1"/>
          <p:nvPr/>
        </p:nvSpPr>
        <p:spPr>
          <a:xfrm>
            <a:off x="8422099" y="3324994"/>
            <a:ext cx="1768475" cy="689932"/>
          </a:xfrm>
          <a:prstGeom prst="rect">
            <a:avLst/>
          </a:prstGeom>
        </p:spPr>
        <p:txBody>
          <a:bodyPr vert="horz" wrap="square" lIns="0" tIns="12700" rIns="0" bIns="0" rtlCol="0">
            <a:spAutoFit/>
          </a:bodyPr>
          <a:lstStyle/>
          <a:p>
            <a:pPr marL="12700" marR="5080">
              <a:lnSpc>
                <a:spcPct val="100000"/>
              </a:lnSpc>
              <a:spcBef>
                <a:spcPts val="100"/>
              </a:spcBef>
            </a:pPr>
            <a:r>
              <a:rPr lang="el-GR" sz="1100" spc="-65" dirty="0">
                <a:solidFill>
                  <a:srgbClr val="67696B"/>
                </a:solidFill>
                <a:latin typeface="Bahnschrift" panose="020B0502040204020203" pitchFamily="34" charset="0"/>
                <a:cs typeface="Comfortaa"/>
              </a:rPr>
              <a:t>Με βάση τους στόχους της συνέντευξής σας, συνοψίστε και αναλύστε τα αποτελέσματα των συνεντεύξεων</a:t>
            </a:r>
            <a:endParaRPr sz="1100" dirty="0">
              <a:latin typeface="Bahnschrift" panose="020B0502040204020203" pitchFamily="34" charset="0"/>
              <a:cs typeface="Comfortaa"/>
            </a:endParaRPr>
          </a:p>
        </p:txBody>
      </p:sp>
      <p:sp>
        <p:nvSpPr>
          <p:cNvPr id="26" name="object 26"/>
          <p:cNvSpPr txBox="1"/>
          <p:nvPr/>
        </p:nvSpPr>
        <p:spPr>
          <a:xfrm>
            <a:off x="8422099" y="5659488"/>
            <a:ext cx="1682750" cy="351378"/>
          </a:xfrm>
          <a:prstGeom prst="rect">
            <a:avLst/>
          </a:prstGeom>
        </p:spPr>
        <p:txBody>
          <a:bodyPr vert="horz" wrap="square" lIns="0" tIns="12700" rIns="0" bIns="0" rtlCol="0">
            <a:spAutoFit/>
          </a:bodyPr>
          <a:lstStyle/>
          <a:p>
            <a:pPr marL="12700">
              <a:lnSpc>
                <a:spcPct val="100000"/>
              </a:lnSpc>
              <a:spcBef>
                <a:spcPts val="100"/>
              </a:spcBef>
            </a:pPr>
            <a:r>
              <a:rPr lang="el-GR" sz="1100" spc="-35" dirty="0">
                <a:solidFill>
                  <a:srgbClr val="67696B"/>
                </a:solidFill>
                <a:latin typeface="Bahnschrift" panose="020B0502040204020203" pitchFamily="34" charset="0"/>
                <a:cs typeface="Comfortaa"/>
              </a:rPr>
              <a:t>Ετοιμαστείτε να παρουσιάσετε το δικό σας αποτέλεσμα!</a:t>
            </a:r>
            <a:endParaRPr sz="1100" dirty="0">
              <a:latin typeface="Bahnschrift" panose="020B0502040204020203" pitchFamily="34" charset="0"/>
              <a:cs typeface="Comfortaa"/>
            </a:endParaRPr>
          </a:p>
        </p:txBody>
      </p:sp>
      <p:sp>
        <p:nvSpPr>
          <p:cNvPr id="27" name="object 27"/>
          <p:cNvSpPr txBox="1"/>
          <p:nvPr/>
        </p:nvSpPr>
        <p:spPr>
          <a:xfrm>
            <a:off x="4034166" y="457200"/>
            <a:ext cx="2010945" cy="384080"/>
          </a:xfrm>
          <a:prstGeom prst="rect">
            <a:avLst/>
          </a:prstGeom>
          <a:solidFill>
            <a:srgbClr val="F3D541"/>
          </a:solidFill>
        </p:spPr>
        <p:txBody>
          <a:bodyPr vert="horz" wrap="square" lIns="0" tIns="136525" rIns="0" bIns="0" rtlCol="0">
            <a:spAutoFit/>
          </a:bodyPr>
          <a:lstStyle/>
          <a:p>
            <a:pPr marL="386080">
              <a:lnSpc>
                <a:spcPct val="100000"/>
              </a:lnSpc>
              <a:spcBef>
                <a:spcPts val="1075"/>
              </a:spcBef>
            </a:pPr>
            <a:r>
              <a:rPr lang="el-GR" sz="1600" b="1" spc="-140" dirty="0">
                <a:solidFill>
                  <a:srgbClr val="FFFFFF"/>
                </a:solidFill>
                <a:latin typeface="Bahnschrift" panose="020B0502040204020203" pitchFamily="34" charset="0"/>
                <a:cs typeface="Comfortaa"/>
              </a:rPr>
              <a:t>ΕΡΕΥΝΑ</a:t>
            </a:r>
            <a:endParaRPr sz="1600" dirty="0">
              <a:latin typeface="Bahnschrift" panose="020B0502040204020203" pitchFamily="34" charset="0"/>
              <a:cs typeface="Comfortaa"/>
            </a:endParaRPr>
          </a:p>
        </p:txBody>
      </p:sp>
      <p:sp>
        <p:nvSpPr>
          <p:cNvPr id="28" name="object 28"/>
          <p:cNvSpPr txBox="1"/>
          <p:nvPr/>
        </p:nvSpPr>
        <p:spPr>
          <a:xfrm>
            <a:off x="6502284" y="465518"/>
            <a:ext cx="2010945" cy="373819"/>
          </a:xfrm>
          <a:prstGeom prst="rect">
            <a:avLst/>
          </a:prstGeom>
          <a:solidFill>
            <a:srgbClr val="F3D541"/>
          </a:solidFill>
        </p:spPr>
        <p:txBody>
          <a:bodyPr vert="horz" wrap="square" lIns="0" tIns="126364" rIns="0" bIns="0" rtlCol="0">
            <a:spAutoFit/>
          </a:bodyPr>
          <a:lstStyle/>
          <a:p>
            <a:pPr marL="337820">
              <a:lnSpc>
                <a:spcPct val="100000"/>
              </a:lnSpc>
              <a:spcBef>
                <a:spcPts val="994"/>
              </a:spcBef>
            </a:pPr>
            <a:r>
              <a:rPr lang="el-GR" sz="1600" b="1" spc="-130" dirty="0">
                <a:solidFill>
                  <a:srgbClr val="FFFFFF"/>
                </a:solidFill>
                <a:latin typeface="Bahnschrift" panose="020B0502040204020203" pitchFamily="34" charset="0"/>
                <a:cs typeface="Comfortaa"/>
              </a:rPr>
              <a:t>ΘΕΣΤΕ ΤΟΥΣ ΣΤΟΧΟΥΣ</a:t>
            </a:r>
            <a:endParaRPr sz="1600" dirty="0">
              <a:latin typeface="Bahnschrift" panose="020B0502040204020203" pitchFamily="34" charset="0"/>
              <a:cs typeface="Comfortaa"/>
            </a:endParaRPr>
          </a:p>
        </p:txBody>
      </p:sp>
      <p:sp>
        <p:nvSpPr>
          <p:cNvPr id="29" name="object 29"/>
          <p:cNvSpPr txBox="1"/>
          <p:nvPr/>
        </p:nvSpPr>
        <p:spPr>
          <a:xfrm>
            <a:off x="700201" y="2718003"/>
            <a:ext cx="2000874" cy="384080"/>
          </a:xfrm>
          <a:prstGeom prst="rect">
            <a:avLst/>
          </a:prstGeom>
          <a:solidFill>
            <a:srgbClr val="F3D541"/>
          </a:solidFill>
        </p:spPr>
        <p:txBody>
          <a:bodyPr vert="horz" wrap="square" lIns="0" tIns="136525" rIns="0" bIns="0" rtlCol="0">
            <a:spAutoFit/>
          </a:bodyPr>
          <a:lstStyle/>
          <a:p>
            <a:pPr marL="480059">
              <a:lnSpc>
                <a:spcPct val="100000"/>
              </a:lnSpc>
              <a:spcBef>
                <a:spcPts val="1075"/>
              </a:spcBef>
            </a:pPr>
            <a:r>
              <a:rPr lang="el-GR" sz="1600" b="1" spc="-130" dirty="0">
                <a:solidFill>
                  <a:srgbClr val="FFFFFF"/>
                </a:solidFill>
                <a:latin typeface="Bahnschrift" panose="020B0502040204020203" pitchFamily="34" charset="0"/>
                <a:cs typeface="Comfortaa"/>
              </a:rPr>
              <a:t>ΠΡΟΕΤΗΜΑΣΙΑ</a:t>
            </a:r>
            <a:endParaRPr sz="1600" dirty="0">
              <a:latin typeface="Bahnschrift" panose="020B0502040204020203" pitchFamily="34" charset="0"/>
              <a:cs typeface="Comfortaa"/>
            </a:endParaRPr>
          </a:p>
        </p:txBody>
      </p:sp>
      <p:sp>
        <p:nvSpPr>
          <p:cNvPr id="30" name="object 30"/>
          <p:cNvSpPr txBox="1"/>
          <p:nvPr/>
        </p:nvSpPr>
        <p:spPr>
          <a:xfrm>
            <a:off x="3423074" y="2718003"/>
            <a:ext cx="4196709" cy="384080"/>
          </a:xfrm>
          <a:prstGeom prst="rect">
            <a:avLst/>
          </a:prstGeom>
          <a:solidFill>
            <a:srgbClr val="F3D541"/>
          </a:solidFill>
        </p:spPr>
        <p:txBody>
          <a:bodyPr vert="horz" wrap="square" lIns="0" tIns="136525" rIns="0" bIns="0" rtlCol="0">
            <a:spAutoFit/>
          </a:bodyPr>
          <a:lstStyle/>
          <a:p>
            <a:pPr algn="ctr">
              <a:lnSpc>
                <a:spcPct val="100000"/>
              </a:lnSpc>
              <a:spcBef>
                <a:spcPts val="1075"/>
              </a:spcBef>
            </a:pPr>
            <a:r>
              <a:rPr lang="el-GR" sz="1600" b="1" spc="-95" dirty="0">
                <a:solidFill>
                  <a:srgbClr val="FFFFFF"/>
                </a:solidFill>
                <a:latin typeface="Bahnschrift" panose="020B0502040204020203" pitchFamily="34" charset="0"/>
                <a:cs typeface="Comfortaa"/>
              </a:rPr>
              <a:t>ΣΥΝΕΝΤΕΥΞΗ</a:t>
            </a:r>
            <a:endParaRPr sz="1600" dirty="0">
              <a:latin typeface="Bahnschrift" panose="020B0502040204020203" pitchFamily="34" charset="0"/>
              <a:cs typeface="Comfortaa"/>
            </a:endParaRPr>
          </a:p>
        </p:txBody>
      </p:sp>
      <p:sp>
        <p:nvSpPr>
          <p:cNvPr id="31" name="object 31"/>
          <p:cNvSpPr txBox="1"/>
          <p:nvPr/>
        </p:nvSpPr>
        <p:spPr>
          <a:xfrm>
            <a:off x="8205097" y="2728264"/>
            <a:ext cx="2000873" cy="384080"/>
          </a:xfrm>
          <a:prstGeom prst="rect">
            <a:avLst/>
          </a:prstGeom>
          <a:solidFill>
            <a:srgbClr val="F3D541"/>
          </a:solidFill>
        </p:spPr>
        <p:txBody>
          <a:bodyPr vert="horz" wrap="square" lIns="0" tIns="136525" rIns="0" bIns="0" rtlCol="0">
            <a:spAutoFit/>
          </a:bodyPr>
          <a:lstStyle/>
          <a:p>
            <a:pPr marL="313055">
              <a:lnSpc>
                <a:spcPct val="100000"/>
              </a:lnSpc>
              <a:spcBef>
                <a:spcPts val="1075"/>
              </a:spcBef>
            </a:pPr>
            <a:r>
              <a:rPr lang="el-GR" sz="1600" b="1" spc="-155" dirty="0">
                <a:solidFill>
                  <a:srgbClr val="FFFFFF"/>
                </a:solidFill>
                <a:latin typeface="Bahnschrift" panose="020B0502040204020203" pitchFamily="34" charset="0"/>
                <a:cs typeface="Comfortaa"/>
              </a:rPr>
              <a:t>ΣΥΝΟΨΙΣΜΟΣ</a:t>
            </a:r>
            <a:endParaRPr sz="1600" dirty="0">
              <a:latin typeface="Bahnschrift" panose="020B0502040204020203" pitchFamily="34" charset="0"/>
              <a:cs typeface="Comfortaa"/>
            </a:endParaRPr>
          </a:p>
        </p:txBody>
      </p:sp>
      <p:sp>
        <p:nvSpPr>
          <p:cNvPr id="32" name="object 32"/>
          <p:cNvSpPr txBox="1"/>
          <p:nvPr/>
        </p:nvSpPr>
        <p:spPr>
          <a:xfrm>
            <a:off x="8227800" y="4988014"/>
            <a:ext cx="2007217" cy="384080"/>
          </a:xfrm>
          <a:prstGeom prst="rect">
            <a:avLst/>
          </a:prstGeom>
          <a:solidFill>
            <a:srgbClr val="F3D541"/>
          </a:solidFill>
        </p:spPr>
        <p:txBody>
          <a:bodyPr vert="horz" wrap="square" lIns="0" tIns="136525" rIns="0" bIns="0" rtlCol="0">
            <a:spAutoFit/>
          </a:bodyPr>
          <a:lstStyle/>
          <a:p>
            <a:pPr marL="441959">
              <a:lnSpc>
                <a:spcPct val="100000"/>
              </a:lnSpc>
              <a:spcBef>
                <a:spcPts val="1075"/>
              </a:spcBef>
            </a:pPr>
            <a:r>
              <a:rPr lang="el-GR" sz="1600" b="1" spc="-140" dirty="0">
                <a:solidFill>
                  <a:srgbClr val="FFFFFF"/>
                </a:solidFill>
                <a:latin typeface="Bahnschrift" panose="020B0502040204020203" pitchFamily="34" charset="0"/>
                <a:cs typeface="Comfortaa"/>
              </a:rPr>
              <a:t>ΠΑΡΟΥΣΙΑΣΗ</a:t>
            </a:r>
            <a:r>
              <a:rPr sz="1600" b="1" spc="-140" dirty="0">
                <a:solidFill>
                  <a:srgbClr val="FFFFFF"/>
                </a:solidFill>
                <a:latin typeface="Bahnschrift" panose="020B0502040204020203" pitchFamily="34" charset="0"/>
                <a:cs typeface="Comfortaa"/>
              </a:rPr>
              <a:t>!</a:t>
            </a:r>
            <a:endParaRPr sz="1600" dirty="0">
              <a:latin typeface="Bahnschrift" panose="020B0502040204020203" pitchFamily="34" charset="0"/>
              <a:cs typeface="Comfortaa"/>
            </a:endParaRPr>
          </a:p>
        </p:txBody>
      </p:sp>
      <p:sp>
        <p:nvSpPr>
          <p:cNvPr id="33" name="object 33"/>
          <p:cNvSpPr/>
          <p:nvPr/>
        </p:nvSpPr>
        <p:spPr>
          <a:xfrm>
            <a:off x="4050584" y="1581670"/>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4" name="object 34"/>
          <p:cNvSpPr/>
          <p:nvPr/>
        </p:nvSpPr>
        <p:spPr>
          <a:xfrm>
            <a:off x="6502284" y="164758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5" name="object 35"/>
          <p:cNvSpPr/>
          <p:nvPr/>
        </p:nvSpPr>
        <p:spPr>
          <a:xfrm>
            <a:off x="700200" y="3868569"/>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6" name="object 36"/>
          <p:cNvSpPr/>
          <p:nvPr/>
        </p:nvSpPr>
        <p:spPr>
          <a:xfrm>
            <a:off x="3423074" y="38790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7" name="object 37"/>
          <p:cNvSpPr/>
          <p:nvPr/>
        </p:nvSpPr>
        <p:spPr>
          <a:xfrm>
            <a:off x="5600999" y="40320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8" name="object 38"/>
          <p:cNvSpPr/>
          <p:nvPr/>
        </p:nvSpPr>
        <p:spPr>
          <a:xfrm>
            <a:off x="5600999" y="43812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9" name="object 39"/>
          <p:cNvSpPr/>
          <p:nvPr/>
        </p:nvSpPr>
        <p:spPr>
          <a:xfrm>
            <a:off x="700200" y="4540502"/>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0" name="object 40"/>
          <p:cNvSpPr/>
          <p:nvPr/>
        </p:nvSpPr>
        <p:spPr>
          <a:xfrm>
            <a:off x="3423074" y="4540502"/>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1" name="object 41"/>
          <p:cNvSpPr/>
          <p:nvPr/>
        </p:nvSpPr>
        <p:spPr>
          <a:xfrm>
            <a:off x="3423074" y="4887003"/>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2" name="object 42"/>
          <p:cNvSpPr/>
          <p:nvPr/>
        </p:nvSpPr>
        <p:spPr>
          <a:xfrm>
            <a:off x="3423074" y="5570471"/>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3" name="object 43"/>
          <p:cNvSpPr/>
          <p:nvPr/>
        </p:nvSpPr>
        <p:spPr>
          <a:xfrm>
            <a:off x="3423074" y="6057001"/>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4" name="object 44"/>
          <p:cNvSpPr/>
          <p:nvPr/>
        </p:nvSpPr>
        <p:spPr>
          <a:xfrm>
            <a:off x="3423074" y="6395380"/>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5" name="object 45"/>
          <p:cNvSpPr/>
          <p:nvPr/>
        </p:nvSpPr>
        <p:spPr>
          <a:xfrm>
            <a:off x="700200" y="50535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6" name="object 46"/>
          <p:cNvSpPr/>
          <p:nvPr/>
        </p:nvSpPr>
        <p:spPr>
          <a:xfrm>
            <a:off x="700200" y="5562003"/>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7" name="object 47"/>
          <p:cNvSpPr/>
          <p:nvPr/>
        </p:nvSpPr>
        <p:spPr>
          <a:xfrm>
            <a:off x="700200" y="5876471"/>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8" name="object 48"/>
          <p:cNvSpPr/>
          <p:nvPr/>
        </p:nvSpPr>
        <p:spPr>
          <a:xfrm>
            <a:off x="4050584" y="108360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9" name="object 49"/>
          <p:cNvSpPr/>
          <p:nvPr/>
        </p:nvSpPr>
        <p:spPr>
          <a:xfrm>
            <a:off x="6502284" y="1149515"/>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50" name="object 50"/>
          <p:cNvSpPr/>
          <p:nvPr/>
        </p:nvSpPr>
        <p:spPr>
          <a:xfrm>
            <a:off x="700200" y="33705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51" name="object 51"/>
          <p:cNvSpPr/>
          <p:nvPr/>
        </p:nvSpPr>
        <p:spPr>
          <a:xfrm>
            <a:off x="3423074" y="33705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52" name="object 52"/>
          <p:cNvSpPr/>
          <p:nvPr/>
        </p:nvSpPr>
        <p:spPr>
          <a:xfrm>
            <a:off x="5600999" y="3372281"/>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53" name="object 53"/>
          <p:cNvSpPr/>
          <p:nvPr/>
        </p:nvSpPr>
        <p:spPr>
          <a:xfrm>
            <a:off x="8227800" y="3384002"/>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54" name="object 54"/>
          <p:cNvSpPr/>
          <p:nvPr/>
        </p:nvSpPr>
        <p:spPr>
          <a:xfrm>
            <a:off x="8227800" y="5725232"/>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55" name="object 55"/>
          <p:cNvSpPr txBox="1"/>
          <p:nvPr/>
        </p:nvSpPr>
        <p:spPr>
          <a:xfrm>
            <a:off x="1454068" y="2466795"/>
            <a:ext cx="706755" cy="212879"/>
          </a:xfrm>
          <a:prstGeom prst="rect">
            <a:avLst/>
          </a:prstGeom>
        </p:spPr>
        <p:txBody>
          <a:bodyPr vert="horz" wrap="square" lIns="0" tIns="12700" rIns="0" bIns="0" rtlCol="0">
            <a:spAutoFit/>
          </a:bodyPr>
          <a:lstStyle/>
          <a:p>
            <a:pPr marL="12700">
              <a:lnSpc>
                <a:spcPct val="100000"/>
              </a:lnSpc>
              <a:spcBef>
                <a:spcPts val="100"/>
              </a:spcBef>
            </a:pPr>
            <a:r>
              <a:rPr lang="el-GR" sz="1300" dirty="0">
                <a:solidFill>
                  <a:srgbClr val="5A267A"/>
                </a:solidFill>
                <a:latin typeface="Bahnschrift" panose="020B0502040204020203" pitchFamily="34" charset="0"/>
                <a:cs typeface="Sui Generis Bk"/>
              </a:rPr>
              <a:t>ΒΗΜΑ</a:t>
            </a:r>
            <a:r>
              <a:rPr sz="1300" spc="-80" dirty="0">
                <a:solidFill>
                  <a:srgbClr val="5A267A"/>
                </a:solidFill>
                <a:latin typeface="Bahnschrift" panose="020B0502040204020203" pitchFamily="34" charset="0"/>
                <a:cs typeface="Sui Generis Bk"/>
              </a:rPr>
              <a:t> </a:t>
            </a:r>
            <a:r>
              <a:rPr sz="1300" dirty="0">
                <a:solidFill>
                  <a:srgbClr val="5A267A"/>
                </a:solidFill>
                <a:latin typeface="Bahnschrift" panose="020B0502040204020203" pitchFamily="34" charset="0"/>
                <a:cs typeface="Sui Generis Bk"/>
              </a:rPr>
              <a:t>3</a:t>
            </a:r>
          </a:p>
        </p:txBody>
      </p:sp>
      <p:sp>
        <p:nvSpPr>
          <p:cNvPr id="56" name="object 56"/>
          <p:cNvSpPr txBox="1"/>
          <p:nvPr/>
        </p:nvSpPr>
        <p:spPr>
          <a:xfrm>
            <a:off x="4186017" y="2466795"/>
            <a:ext cx="701040" cy="212879"/>
          </a:xfrm>
          <a:prstGeom prst="rect">
            <a:avLst/>
          </a:prstGeom>
        </p:spPr>
        <p:txBody>
          <a:bodyPr vert="horz" wrap="square" lIns="0" tIns="12700" rIns="0" bIns="0" rtlCol="0">
            <a:spAutoFit/>
          </a:bodyPr>
          <a:lstStyle/>
          <a:p>
            <a:pPr marL="12700">
              <a:lnSpc>
                <a:spcPct val="100000"/>
              </a:lnSpc>
              <a:spcBef>
                <a:spcPts val="100"/>
              </a:spcBef>
            </a:pPr>
            <a:r>
              <a:rPr lang="el-GR" sz="1300" dirty="0">
                <a:solidFill>
                  <a:srgbClr val="5A267A"/>
                </a:solidFill>
                <a:latin typeface="Bahnschrift" panose="020B0502040204020203" pitchFamily="34" charset="0"/>
                <a:cs typeface="Sui Generis Bk"/>
              </a:rPr>
              <a:t>ΒΗΜΑ</a:t>
            </a:r>
            <a:r>
              <a:rPr sz="1300" spc="-80" dirty="0">
                <a:solidFill>
                  <a:srgbClr val="5A267A"/>
                </a:solidFill>
                <a:latin typeface="Bahnschrift" panose="020B0502040204020203" pitchFamily="34" charset="0"/>
                <a:cs typeface="Sui Generis Bk"/>
              </a:rPr>
              <a:t> </a:t>
            </a:r>
            <a:r>
              <a:rPr sz="1300" dirty="0">
                <a:solidFill>
                  <a:srgbClr val="5A267A"/>
                </a:solidFill>
                <a:latin typeface="Bahnschrift" panose="020B0502040204020203" pitchFamily="34" charset="0"/>
                <a:cs typeface="Sui Generis Bk"/>
              </a:rPr>
              <a:t>4</a:t>
            </a:r>
          </a:p>
        </p:txBody>
      </p:sp>
      <p:sp>
        <p:nvSpPr>
          <p:cNvPr id="57" name="object 57"/>
          <p:cNvSpPr txBox="1"/>
          <p:nvPr/>
        </p:nvSpPr>
        <p:spPr>
          <a:xfrm>
            <a:off x="8986119" y="2466795"/>
            <a:ext cx="710565" cy="212879"/>
          </a:xfrm>
          <a:prstGeom prst="rect">
            <a:avLst/>
          </a:prstGeom>
        </p:spPr>
        <p:txBody>
          <a:bodyPr vert="horz" wrap="square" lIns="0" tIns="12700" rIns="0" bIns="0" rtlCol="0">
            <a:spAutoFit/>
          </a:bodyPr>
          <a:lstStyle/>
          <a:p>
            <a:pPr marL="12700">
              <a:lnSpc>
                <a:spcPct val="100000"/>
              </a:lnSpc>
              <a:spcBef>
                <a:spcPts val="100"/>
              </a:spcBef>
            </a:pPr>
            <a:r>
              <a:rPr lang="el-GR" sz="1300" dirty="0">
                <a:solidFill>
                  <a:srgbClr val="5A267A"/>
                </a:solidFill>
                <a:latin typeface="Bahnschrift" panose="020B0502040204020203" pitchFamily="34" charset="0"/>
                <a:cs typeface="Sui Generis Bk"/>
              </a:rPr>
              <a:t>ΒΗΜΑ</a:t>
            </a:r>
            <a:r>
              <a:rPr sz="1300" spc="-80" dirty="0">
                <a:solidFill>
                  <a:srgbClr val="5A267A"/>
                </a:solidFill>
                <a:latin typeface="Bahnschrift" panose="020B0502040204020203" pitchFamily="34" charset="0"/>
                <a:cs typeface="Sui Generis Bk"/>
              </a:rPr>
              <a:t> </a:t>
            </a:r>
            <a:r>
              <a:rPr sz="1300" dirty="0">
                <a:solidFill>
                  <a:srgbClr val="5A267A"/>
                </a:solidFill>
                <a:latin typeface="Bahnschrift" panose="020B0502040204020203" pitchFamily="34" charset="0"/>
                <a:cs typeface="Sui Generis Bk"/>
              </a:rPr>
              <a:t>5</a:t>
            </a:r>
          </a:p>
        </p:txBody>
      </p:sp>
      <p:sp>
        <p:nvSpPr>
          <p:cNvPr id="58" name="object 58"/>
          <p:cNvSpPr txBox="1"/>
          <p:nvPr/>
        </p:nvSpPr>
        <p:spPr>
          <a:xfrm>
            <a:off x="8980423" y="4771529"/>
            <a:ext cx="721995" cy="212879"/>
          </a:xfrm>
          <a:prstGeom prst="rect">
            <a:avLst/>
          </a:prstGeom>
        </p:spPr>
        <p:txBody>
          <a:bodyPr vert="horz" wrap="square" lIns="0" tIns="12700" rIns="0" bIns="0" rtlCol="0">
            <a:spAutoFit/>
          </a:bodyPr>
          <a:lstStyle/>
          <a:p>
            <a:pPr marL="12700">
              <a:lnSpc>
                <a:spcPct val="100000"/>
              </a:lnSpc>
              <a:spcBef>
                <a:spcPts val="100"/>
              </a:spcBef>
            </a:pPr>
            <a:r>
              <a:rPr lang="el-GR" sz="1300" dirty="0">
                <a:solidFill>
                  <a:srgbClr val="5A267A"/>
                </a:solidFill>
                <a:latin typeface="Bahnschrift" panose="020B0502040204020203" pitchFamily="34" charset="0"/>
                <a:cs typeface="Sui Generis Bk"/>
              </a:rPr>
              <a:t>ΒΗΜΑ</a:t>
            </a:r>
            <a:r>
              <a:rPr sz="1300" spc="-80" dirty="0">
                <a:solidFill>
                  <a:srgbClr val="5A267A"/>
                </a:solidFill>
                <a:latin typeface="Bahnschrift" panose="020B0502040204020203" pitchFamily="34" charset="0"/>
                <a:cs typeface="Sui Generis Bk"/>
              </a:rPr>
              <a:t> </a:t>
            </a:r>
            <a:r>
              <a:rPr sz="1300" dirty="0">
                <a:solidFill>
                  <a:srgbClr val="5A267A"/>
                </a:solidFill>
                <a:latin typeface="Bahnschrift" panose="020B0502040204020203" pitchFamily="34" charset="0"/>
                <a:cs typeface="Sui Generis Bk"/>
              </a:rPr>
              <a:t>6</a:t>
            </a:r>
          </a:p>
        </p:txBody>
      </p:sp>
      <p:sp>
        <p:nvSpPr>
          <p:cNvPr id="73" name="Tekstvak 72">
            <a:extLst>
              <a:ext uri="{FF2B5EF4-FFF2-40B4-BE49-F238E27FC236}">
                <a16:creationId xmlns:a16="http://schemas.microsoft.com/office/drawing/2014/main" id="{E7646B59-C4D3-4016-81C0-EDC0079CD948}"/>
              </a:ext>
            </a:extLst>
          </p:cNvPr>
          <p:cNvSpPr txBox="1"/>
          <p:nvPr/>
        </p:nvSpPr>
        <p:spPr>
          <a:xfrm>
            <a:off x="8611551" y="160553"/>
            <a:ext cx="1992949" cy="923330"/>
          </a:xfrm>
          <a:prstGeom prst="rect">
            <a:avLst/>
          </a:prstGeom>
          <a:noFill/>
        </p:spPr>
        <p:txBody>
          <a:bodyPr wrap="square" rtlCol="0">
            <a:spAutoFit/>
          </a:bodyPr>
          <a:lstStyle/>
          <a:p>
            <a:r>
              <a:rPr lang="en-GB" dirty="0">
                <a:latin typeface="Bahnschrift" panose="020B0502040204020203" pitchFamily="34" charset="0"/>
              </a:rPr>
              <a:t>MAKERS SKILLS: </a:t>
            </a:r>
          </a:p>
          <a:p>
            <a:r>
              <a:rPr lang="en-GB" dirty="0">
                <a:latin typeface="Bahnschrift" panose="020B0502040204020203" pitchFamily="34" charset="0"/>
              </a:rPr>
              <a:t>Design Thinking</a:t>
            </a:r>
          </a:p>
          <a:p>
            <a:endParaRPr lang="en-GB" dirty="0"/>
          </a:p>
        </p:txBody>
      </p:sp>
      <p:pic>
        <p:nvPicPr>
          <p:cNvPr id="60" name="object 28">
            <a:extLst>
              <a:ext uri="{FF2B5EF4-FFF2-40B4-BE49-F238E27FC236}">
                <a16:creationId xmlns:a16="http://schemas.microsoft.com/office/drawing/2014/main" id="{795AFD36-D61B-4D19-844B-3BBE1674050F}"/>
              </a:ext>
            </a:extLst>
          </p:cNvPr>
          <p:cNvPicPr/>
          <p:nvPr/>
        </p:nvPicPr>
        <p:blipFill>
          <a:blip r:embed="rId2" cstate="print"/>
          <a:stretch>
            <a:fillRect/>
          </a:stretch>
        </p:blipFill>
        <p:spPr>
          <a:xfrm>
            <a:off x="8825267" y="889653"/>
            <a:ext cx="1499850" cy="35955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48849" y="1933686"/>
            <a:ext cx="2112010" cy="197490"/>
          </a:xfrm>
          <a:prstGeom prst="rect">
            <a:avLst/>
          </a:prstGeom>
        </p:spPr>
        <p:txBody>
          <a:bodyPr vert="horz" wrap="square" lIns="0" tIns="12700" rIns="0" bIns="0" rtlCol="0">
            <a:spAutoFit/>
          </a:bodyPr>
          <a:lstStyle/>
          <a:p>
            <a:pPr marL="12700">
              <a:lnSpc>
                <a:spcPct val="100000"/>
              </a:lnSpc>
              <a:spcBef>
                <a:spcPts val="100"/>
              </a:spcBef>
            </a:pPr>
            <a:r>
              <a:rPr lang="el-GR" sz="1200" spc="-80" dirty="0">
                <a:solidFill>
                  <a:srgbClr val="67696B"/>
                </a:solidFill>
                <a:latin typeface="Bahnschrift" panose="020B0502040204020203" pitchFamily="34" charset="0"/>
                <a:cs typeface="Comfortaa"/>
              </a:rPr>
              <a:t>Τηλεφωνική συνέντευξη δείτε </a:t>
            </a:r>
            <a:r>
              <a:rPr lang="el-GR" sz="1200" b="1" u="sng" spc="-80" dirty="0">
                <a:solidFill>
                  <a:srgbClr val="0070C0"/>
                </a:solidFill>
                <a:latin typeface="Bahnschrift" panose="020B0502040204020203" pitchFamily="34" charset="0"/>
                <a:cs typeface="Comfortaa"/>
              </a:rPr>
              <a:t>ΕΔΩ</a:t>
            </a:r>
            <a:endParaRPr sz="1200" b="1" u="sng" dirty="0">
              <a:solidFill>
                <a:srgbClr val="0070C0"/>
              </a:solidFill>
              <a:latin typeface="Bahnschrift" panose="020B0502040204020203" pitchFamily="34" charset="0"/>
              <a:cs typeface="Comfortaa"/>
            </a:endParaRPr>
          </a:p>
        </p:txBody>
      </p:sp>
      <p:sp>
        <p:nvSpPr>
          <p:cNvPr id="3" name="object 3"/>
          <p:cNvSpPr txBox="1"/>
          <p:nvPr/>
        </p:nvSpPr>
        <p:spPr>
          <a:xfrm>
            <a:off x="648849" y="2299446"/>
            <a:ext cx="2587625" cy="1305486"/>
          </a:xfrm>
          <a:prstGeom prst="rect">
            <a:avLst/>
          </a:prstGeom>
        </p:spPr>
        <p:txBody>
          <a:bodyPr vert="horz" wrap="square" lIns="0" tIns="12700" rIns="0" bIns="0" rtlCol="0">
            <a:spAutoFit/>
          </a:bodyPr>
          <a:lstStyle/>
          <a:p>
            <a:pPr marL="12700" marR="5080">
              <a:lnSpc>
                <a:spcPct val="100000"/>
              </a:lnSpc>
              <a:spcBef>
                <a:spcPts val="100"/>
              </a:spcBef>
            </a:pPr>
            <a:r>
              <a:rPr lang="el-GR" sz="1200" spc="-75" dirty="0">
                <a:solidFill>
                  <a:srgbClr val="67696B"/>
                </a:solidFill>
                <a:latin typeface="Bahnschrift" panose="020B0502040204020203" pitchFamily="34" charset="0"/>
                <a:cs typeface="Comfortaa"/>
              </a:rPr>
              <a:t>Συνέντευξη βίντεο στο διαδίκτυο: οι περισσότερες από τις τρέχουσες εφαρμογές (</a:t>
            </a:r>
            <a:r>
              <a:rPr lang="en-US" sz="1200" spc="-75" dirty="0">
                <a:solidFill>
                  <a:srgbClr val="67696B"/>
                </a:solidFill>
                <a:latin typeface="Bahnschrift" panose="020B0502040204020203" pitchFamily="34" charset="0"/>
                <a:cs typeface="Comfortaa"/>
              </a:rPr>
              <a:t>Zoom, Skype, Microsoft Teams </a:t>
            </a:r>
            <a:r>
              <a:rPr lang="el-GR" sz="1200" spc="-75" dirty="0">
                <a:solidFill>
                  <a:srgbClr val="67696B"/>
                </a:solidFill>
                <a:latin typeface="Bahnschrift" panose="020B0502040204020203" pitchFamily="34" charset="0"/>
                <a:cs typeface="Comfortaa"/>
              </a:rPr>
              <a:t>κ.λπ.) διαθέτουν τη λειτουργία εγγραφής. Για παράδειγμα, </a:t>
            </a:r>
            <a:r>
              <a:rPr lang="el-GR" sz="1200" b="1" u="sng" spc="-75" dirty="0">
                <a:solidFill>
                  <a:srgbClr val="0070C0"/>
                </a:solidFill>
                <a:latin typeface="Bahnschrift" panose="020B0502040204020203" pitchFamily="34" charset="0"/>
                <a:cs typeface="Comfortaa"/>
              </a:rPr>
              <a:t>ΕΔΩ </a:t>
            </a:r>
            <a:r>
              <a:rPr lang="el-GR" sz="1200" spc="-75" dirty="0">
                <a:solidFill>
                  <a:schemeClr val="tx1">
                    <a:lumMod val="65000"/>
                    <a:lumOff val="35000"/>
                  </a:schemeClr>
                </a:solidFill>
                <a:latin typeface="Bahnschrift" panose="020B0502040204020203" pitchFamily="34" charset="0"/>
                <a:cs typeface="Comfortaa"/>
              </a:rPr>
              <a:t>εδώ μπορείτε να βρείτε  </a:t>
            </a:r>
            <a:r>
              <a:rPr lang="el-GR" sz="1200" spc="-75" dirty="0">
                <a:solidFill>
                  <a:srgbClr val="67696B"/>
                </a:solidFill>
                <a:latin typeface="Bahnschrift" panose="020B0502040204020203" pitchFamily="34" charset="0"/>
                <a:cs typeface="Comfortaa"/>
              </a:rPr>
              <a:t>το βίντεο με τον τρόπο εγγραφής μιας </a:t>
            </a:r>
            <a:r>
              <a:rPr lang="el-GR" sz="1200" spc="-75" dirty="0" err="1">
                <a:solidFill>
                  <a:srgbClr val="67696B"/>
                </a:solidFill>
                <a:latin typeface="Bahnschrift" panose="020B0502040204020203" pitchFamily="34" charset="0"/>
                <a:cs typeface="Comfortaa"/>
              </a:rPr>
              <a:t>βιντεοκλήσης</a:t>
            </a:r>
            <a:r>
              <a:rPr lang="el-GR" sz="1200" spc="-75" dirty="0">
                <a:solidFill>
                  <a:srgbClr val="67696B"/>
                </a:solidFill>
                <a:latin typeface="Bahnschrift" panose="020B0502040204020203" pitchFamily="34" charset="0"/>
                <a:cs typeface="Comfortaa"/>
              </a:rPr>
              <a:t> στο </a:t>
            </a:r>
            <a:r>
              <a:rPr lang="en-US" sz="1200" spc="-75" dirty="0">
                <a:solidFill>
                  <a:srgbClr val="67696B"/>
                </a:solidFill>
                <a:latin typeface="Bahnschrift" panose="020B0502040204020203" pitchFamily="34" charset="0"/>
                <a:cs typeface="Comfortaa"/>
              </a:rPr>
              <a:t>Microsoft Teams</a:t>
            </a:r>
            <a:endParaRPr sz="1200" dirty="0">
              <a:latin typeface="Bahnschrift" panose="020B0502040204020203" pitchFamily="34" charset="0"/>
              <a:cs typeface="Comfortaa"/>
            </a:endParaRPr>
          </a:p>
        </p:txBody>
      </p:sp>
      <p:sp>
        <p:nvSpPr>
          <p:cNvPr id="4" name="object 4"/>
          <p:cNvSpPr txBox="1"/>
          <p:nvPr/>
        </p:nvSpPr>
        <p:spPr>
          <a:xfrm>
            <a:off x="648849" y="3579606"/>
            <a:ext cx="2419985" cy="751488"/>
          </a:xfrm>
          <a:prstGeom prst="rect">
            <a:avLst/>
          </a:prstGeom>
        </p:spPr>
        <p:txBody>
          <a:bodyPr vert="horz" wrap="square" lIns="0" tIns="12700" rIns="0" bIns="0" rtlCol="0">
            <a:spAutoFit/>
          </a:bodyPr>
          <a:lstStyle/>
          <a:p>
            <a:pPr marL="12700" marR="5080">
              <a:lnSpc>
                <a:spcPct val="100000"/>
              </a:lnSpc>
              <a:spcBef>
                <a:spcPts val="100"/>
              </a:spcBef>
            </a:pPr>
            <a:r>
              <a:rPr lang="el-GR" sz="1200" spc="-45" dirty="0">
                <a:solidFill>
                  <a:srgbClr val="67696B"/>
                </a:solidFill>
                <a:latin typeface="Bahnschrift" panose="020B0502040204020203" pitchFamily="34" charset="0"/>
                <a:cs typeface="Comfortaa"/>
              </a:rPr>
              <a:t>Άμεση συνέντευξη: η εφαρμογή εγγραφής στο τηλέφωνό σας ή οι εφαρμογές/ συσκευές εγγραφής που προτιμάτε</a:t>
            </a:r>
            <a:endParaRPr sz="1200" dirty="0">
              <a:latin typeface="Bahnschrift" panose="020B0502040204020203" pitchFamily="34" charset="0"/>
              <a:cs typeface="Comfortaa"/>
            </a:endParaRPr>
          </a:p>
        </p:txBody>
      </p:sp>
      <p:sp>
        <p:nvSpPr>
          <p:cNvPr id="5" name="object 5"/>
          <p:cNvSpPr txBox="1"/>
          <p:nvPr/>
        </p:nvSpPr>
        <p:spPr>
          <a:xfrm>
            <a:off x="4017074" y="1933686"/>
            <a:ext cx="1982470" cy="391160"/>
          </a:xfrm>
          <a:prstGeom prst="rect">
            <a:avLst/>
          </a:prstGeom>
        </p:spPr>
        <p:txBody>
          <a:bodyPr vert="horz" wrap="square" lIns="0" tIns="12700" rIns="0" bIns="0" rtlCol="0">
            <a:spAutoFit/>
          </a:bodyPr>
          <a:lstStyle/>
          <a:p>
            <a:pPr marL="12700" marR="5080">
              <a:lnSpc>
                <a:spcPct val="100000"/>
              </a:lnSpc>
              <a:spcBef>
                <a:spcPts val="100"/>
              </a:spcBef>
            </a:pPr>
            <a:r>
              <a:rPr lang="el-GR" sz="1200" b="1" u="sng" spc="-70" dirty="0">
                <a:solidFill>
                  <a:srgbClr val="0070C0"/>
                </a:solidFill>
                <a:uFill>
                  <a:solidFill>
                    <a:srgbClr val="8E52A0"/>
                  </a:solidFill>
                </a:uFill>
                <a:latin typeface="Bahnschrift" panose="020B0502040204020203" pitchFamily="34" charset="0"/>
                <a:cs typeface="Comfortaa"/>
              </a:rPr>
              <a:t>Εφαρμογή </a:t>
            </a:r>
            <a:r>
              <a:rPr lang="en-US" sz="1200" b="1" u="sng" spc="-70" dirty="0">
                <a:solidFill>
                  <a:srgbClr val="0070C0"/>
                </a:solidFill>
                <a:uFill>
                  <a:solidFill>
                    <a:srgbClr val="8E52A0"/>
                  </a:solidFill>
                </a:uFill>
                <a:latin typeface="Bahnschrift" panose="020B0502040204020203" pitchFamily="34" charset="0"/>
                <a:cs typeface="Comfortaa"/>
              </a:rPr>
              <a:t>Google Voice: </a:t>
            </a:r>
            <a:r>
              <a:rPr lang="el-GR" sz="1200" spc="-70" dirty="0">
                <a:solidFill>
                  <a:schemeClr val="tx1">
                    <a:lumMod val="65000"/>
                    <a:lumOff val="35000"/>
                  </a:schemeClr>
                </a:solidFill>
                <a:uFill>
                  <a:solidFill>
                    <a:srgbClr val="8E52A0"/>
                  </a:solidFill>
                </a:uFill>
                <a:latin typeface="Bahnschrift" panose="020B0502040204020203" pitchFamily="34" charset="0"/>
                <a:cs typeface="Comfortaa"/>
              </a:rPr>
              <a:t>μόνο για εισερχόμενες κλήσεις</a:t>
            </a:r>
            <a:endParaRPr sz="1200" dirty="0">
              <a:solidFill>
                <a:schemeClr val="tx1">
                  <a:lumMod val="65000"/>
                  <a:lumOff val="35000"/>
                </a:schemeClr>
              </a:solidFill>
              <a:latin typeface="Bahnschrift" panose="020B0502040204020203" pitchFamily="34" charset="0"/>
              <a:cs typeface="Comfortaa"/>
            </a:endParaRPr>
          </a:p>
        </p:txBody>
      </p:sp>
      <p:sp>
        <p:nvSpPr>
          <p:cNvPr id="6" name="object 6"/>
          <p:cNvSpPr txBox="1"/>
          <p:nvPr/>
        </p:nvSpPr>
        <p:spPr>
          <a:xfrm>
            <a:off x="4017074" y="2482326"/>
            <a:ext cx="2287270" cy="391160"/>
          </a:xfrm>
          <a:prstGeom prst="rect">
            <a:avLst/>
          </a:prstGeom>
        </p:spPr>
        <p:txBody>
          <a:bodyPr vert="horz" wrap="square" lIns="0" tIns="12700" rIns="0" bIns="0" rtlCol="0">
            <a:spAutoFit/>
          </a:bodyPr>
          <a:lstStyle/>
          <a:p>
            <a:pPr marL="12700" marR="5080">
              <a:lnSpc>
                <a:spcPct val="100000"/>
              </a:lnSpc>
              <a:spcBef>
                <a:spcPts val="100"/>
              </a:spcBef>
            </a:pPr>
            <a:r>
              <a:rPr lang="el-GR" sz="1200" spc="-20" dirty="0">
                <a:solidFill>
                  <a:srgbClr val="67696B"/>
                </a:solidFill>
                <a:latin typeface="Bahnschrift" panose="020B0502040204020203" pitchFamily="34" charset="0"/>
                <a:cs typeface="Comfortaa"/>
              </a:rPr>
              <a:t>Για </a:t>
            </a:r>
            <a:r>
              <a:rPr lang="en-US" sz="1200" spc="-20" dirty="0">
                <a:solidFill>
                  <a:srgbClr val="67696B"/>
                </a:solidFill>
                <a:latin typeface="Bahnschrift" panose="020B0502040204020203" pitchFamily="34" charset="0"/>
                <a:cs typeface="Comfortaa"/>
              </a:rPr>
              <a:t>iPhone, iPad: </a:t>
            </a:r>
            <a:r>
              <a:rPr lang="en-US" sz="1200" b="1" u="sng" spc="-20" dirty="0">
                <a:solidFill>
                  <a:srgbClr val="0070C0"/>
                </a:solidFill>
                <a:latin typeface="Bahnschrift" panose="020B0502040204020203" pitchFamily="34" charset="0"/>
                <a:cs typeface="Comfortaa"/>
              </a:rPr>
              <a:t>Voice Memo, Voice Recorder &amp; Audio Editor</a:t>
            </a:r>
            <a:endParaRPr sz="1200" b="1" u="sng" dirty="0">
              <a:solidFill>
                <a:srgbClr val="0070C0"/>
              </a:solidFill>
              <a:latin typeface="Bahnschrift" panose="020B0502040204020203" pitchFamily="34" charset="0"/>
              <a:cs typeface="Comfortaa"/>
            </a:endParaRPr>
          </a:p>
        </p:txBody>
      </p:sp>
      <p:sp>
        <p:nvSpPr>
          <p:cNvPr id="7" name="object 7"/>
          <p:cNvSpPr txBox="1"/>
          <p:nvPr/>
        </p:nvSpPr>
        <p:spPr>
          <a:xfrm>
            <a:off x="4017074" y="3030966"/>
            <a:ext cx="2081530" cy="756920"/>
          </a:xfrm>
          <a:prstGeom prst="rect">
            <a:avLst/>
          </a:prstGeom>
        </p:spPr>
        <p:txBody>
          <a:bodyPr vert="horz" wrap="square" lIns="0" tIns="12700" rIns="0" bIns="0" rtlCol="0">
            <a:spAutoFit/>
          </a:bodyPr>
          <a:lstStyle/>
          <a:p>
            <a:pPr marL="12700" marR="5080">
              <a:lnSpc>
                <a:spcPct val="100000"/>
              </a:lnSpc>
              <a:spcBef>
                <a:spcPts val="100"/>
              </a:spcBef>
            </a:pPr>
            <a:r>
              <a:rPr lang="el-GR" sz="1200" spc="-20" dirty="0">
                <a:solidFill>
                  <a:srgbClr val="67696B"/>
                </a:solidFill>
                <a:latin typeface="Bahnschrift" panose="020B0502040204020203" pitchFamily="34" charset="0"/>
                <a:cs typeface="Comfortaa"/>
              </a:rPr>
              <a:t>Για </a:t>
            </a:r>
            <a:r>
              <a:rPr lang="en-US" sz="1200" spc="-20" dirty="0">
                <a:solidFill>
                  <a:srgbClr val="67696B"/>
                </a:solidFill>
                <a:latin typeface="Bahnschrift" panose="020B0502040204020203" pitchFamily="34" charset="0"/>
                <a:cs typeface="Comfortaa"/>
              </a:rPr>
              <a:t>Android: </a:t>
            </a:r>
            <a:r>
              <a:rPr lang="el-GR" sz="1200" spc="-20" dirty="0">
                <a:solidFill>
                  <a:srgbClr val="67696B"/>
                </a:solidFill>
                <a:latin typeface="Bahnschrift" panose="020B0502040204020203" pitchFamily="34" charset="0"/>
                <a:cs typeface="Comfortaa"/>
              </a:rPr>
              <a:t>χρησιμοποιήστε τη συσκευή εγγραφής τηλεφώνου ή κατεβάστε εφαρμογές όπως </a:t>
            </a:r>
            <a:r>
              <a:rPr lang="en-US" sz="1200" spc="-20" dirty="0">
                <a:solidFill>
                  <a:srgbClr val="67696B"/>
                </a:solidFill>
                <a:latin typeface="Bahnschrift" panose="020B0502040204020203" pitchFamily="34" charset="0"/>
                <a:cs typeface="Comfortaa"/>
              </a:rPr>
              <a:t>Smart Recorder, Voice Recorder</a:t>
            </a:r>
            <a:endParaRPr sz="1200" dirty="0">
              <a:latin typeface="Bahnschrift" panose="020B0502040204020203" pitchFamily="34" charset="0"/>
              <a:cs typeface="Comfortaa"/>
            </a:endParaRPr>
          </a:p>
        </p:txBody>
      </p:sp>
      <p:sp>
        <p:nvSpPr>
          <p:cNvPr id="8" name="object 8"/>
          <p:cNvSpPr txBox="1"/>
          <p:nvPr/>
        </p:nvSpPr>
        <p:spPr>
          <a:xfrm>
            <a:off x="4017074" y="4143486"/>
            <a:ext cx="2484755" cy="825867"/>
          </a:xfrm>
          <a:prstGeom prst="rect">
            <a:avLst/>
          </a:prstGeom>
        </p:spPr>
        <p:txBody>
          <a:bodyPr vert="horz" wrap="square" lIns="0" tIns="12700" rIns="0" bIns="0" rtlCol="0">
            <a:spAutoFit/>
          </a:bodyPr>
          <a:lstStyle/>
          <a:p>
            <a:pPr marL="172720" algn="ctr">
              <a:lnSpc>
                <a:spcPct val="100000"/>
              </a:lnSpc>
              <a:spcBef>
                <a:spcPts val="100"/>
              </a:spcBef>
            </a:pPr>
            <a:r>
              <a:rPr lang="el-GR" sz="1800" b="1" spc="-125" dirty="0">
                <a:solidFill>
                  <a:srgbClr val="8E52A0"/>
                </a:solidFill>
                <a:latin typeface="Bahnschrift" panose="020B0502040204020203" pitchFamily="34" charset="0"/>
                <a:cs typeface="Comfortaa"/>
              </a:rPr>
              <a:t>ΣΥΜΒΟΥΛΕΣ</a:t>
            </a:r>
            <a:r>
              <a:rPr sz="1800" b="1" spc="-125" dirty="0">
                <a:solidFill>
                  <a:srgbClr val="8E52A0"/>
                </a:solidFill>
                <a:latin typeface="Bahnschrift" panose="020B0502040204020203" pitchFamily="34" charset="0"/>
                <a:cs typeface="Comfortaa"/>
              </a:rPr>
              <a:t>:</a:t>
            </a:r>
            <a:endParaRPr sz="1800" dirty="0">
              <a:latin typeface="Bahnschrift" panose="020B0502040204020203" pitchFamily="34" charset="0"/>
              <a:cs typeface="Comfortaa"/>
            </a:endParaRPr>
          </a:p>
          <a:p>
            <a:pPr marL="12700" marR="5080">
              <a:lnSpc>
                <a:spcPct val="100000"/>
              </a:lnSpc>
              <a:spcBef>
                <a:spcPts val="1320"/>
              </a:spcBef>
            </a:pPr>
            <a:r>
              <a:rPr lang="el-GR" sz="1200" spc="-40" dirty="0">
                <a:solidFill>
                  <a:srgbClr val="67696B"/>
                </a:solidFill>
                <a:latin typeface="Bahnschrift" panose="020B0502040204020203" pitchFamily="34" charset="0"/>
                <a:cs typeface="Comfortaa"/>
              </a:rPr>
              <a:t>Θυμηθείτε να φορτίσετε την μπαταρία του τηλεφώνου σας</a:t>
            </a:r>
            <a:endParaRPr sz="1200" dirty="0">
              <a:latin typeface="Bahnschrift" panose="020B0502040204020203" pitchFamily="34" charset="0"/>
              <a:cs typeface="Comfortaa"/>
            </a:endParaRPr>
          </a:p>
        </p:txBody>
      </p:sp>
      <p:sp>
        <p:nvSpPr>
          <p:cNvPr id="9" name="object 9"/>
          <p:cNvSpPr txBox="1"/>
          <p:nvPr/>
        </p:nvSpPr>
        <p:spPr>
          <a:xfrm>
            <a:off x="4017074" y="5134086"/>
            <a:ext cx="2529840" cy="566822"/>
          </a:xfrm>
          <a:prstGeom prst="rect">
            <a:avLst/>
          </a:prstGeom>
        </p:spPr>
        <p:txBody>
          <a:bodyPr vert="horz" wrap="square" lIns="0" tIns="12700" rIns="0" bIns="0" rtlCol="0">
            <a:spAutoFit/>
          </a:bodyPr>
          <a:lstStyle/>
          <a:p>
            <a:pPr marL="12700" marR="5080">
              <a:lnSpc>
                <a:spcPct val="100000"/>
              </a:lnSpc>
              <a:spcBef>
                <a:spcPts val="100"/>
              </a:spcBef>
            </a:pPr>
            <a:r>
              <a:rPr lang="el-GR" sz="1200" spc="-75" dirty="0">
                <a:solidFill>
                  <a:srgbClr val="67696B"/>
                </a:solidFill>
                <a:latin typeface="Bahnschrift" panose="020B0502040204020203" pitchFamily="34" charset="0"/>
                <a:cs typeface="Comfortaa"/>
              </a:rPr>
              <a:t>Τα τηλέφωνα μπορεί να υπερθερμανθούν τις ζεστές μέρες. Προσοχή λοιπόν με το άμεσο ηλιακό φως</a:t>
            </a:r>
            <a:endParaRPr sz="1200" dirty="0">
              <a:latin typeface="Bahnschrift" panose="020B0502040204020203" pitchFamily="34" charset="0"/>
              <a:cs typeface="Comfortaa"/>
            </a:endParaRPr>
          </a:p>
        </p:txBody>
      </p:sp>
      <p:sp>
        <p:nvSpPr>
          <p:cNvPr id="10" name="object 10"/>
          <p:cNvSpPr txBox="1"/>
          <p:nvPr/>
        </p:nvSpPr>
        <p:spPr>
          <a:xfrm>
            <a:off x="4017074" y="5865606"/>
            <a:ext cx="2426970" cy="1490152"/>
          </a:xfrm>
          <a:prstGeom prst="rect">
            <a:avLst/>
          </a:prstGeom>
        </p:spPr>
        <p:txBody>
          <a:bodyPr vert="horz" wrap="square" lIns="0" tIns="12700" rIns="0" bIns="0" rtlCol="0">
            <a:spAutoFit/>
          </a:bodyPr>
          <a:lstStyle/>
          <a:p>
            <a:pPr marL="12700" marR="5080">
              <a:lnSpc>
                <a:spcPct val="100000"/>
              </a:lnSpc>
              <a:spcBef>
                <a:spcPts val="100"/>
              </a:spcBef>
            </a:pPr>
            <a:r>
              <a:rPr lang="el-GR" sz="1200" spc="-50" dirty="0">
                <a:solidFill>
                  <a:srgbClr val="67696B"/>
                </a:solidFill>
                <a:latin typeface="Bahnschrift" panose="020B0502040204020203" pitchFamily="34" charset="0"/>
                <a:cs typeface="Comfortaa"/>
              </a:rPr>
              <a:t>Εξασκηθείτε με το τηλέφωνό σας ή/και την εφαρμογή εγγραφής. Με αυτόν τον τρόπο, μπορείτε να ελέγξετε εκ των προτέρων την ποιότητα ήχου της εγγραφής σας και να κάνετε οποιεσδήποτε αλλαγές (διαφορετικές εφαρμογές, τοποθεσίας εγγραφής) εγκαίρως.</a:t>
            </a:r>
            <a:endParaRPr sz="1200" dirty="0">
              <a:latin typeface="Bahnschrift" panose="020B0502040204020203" pitchFamily="34" charset="0"/>
              <a:cs typeface="Comfortaa"/>
            </a:endParaRPr>
          </a:p>
        </p:txBody>
      </p:sp>
      <p:sp>
        <p:nvSpPr>
          <p:cNvPr id="11" name="object 11"/>
          <p:cNvSpPr txBox="1"/>
          <p:nvPr/>
        </p:nvSpPr>
        <p:spPr>
          <a:xfrm>
            <a:off x="7385300" y="1616303"/>
            <a:ext cx="2577465" cy="1864998"/>
          </a:xfrm>
          <a:prstGeom prst="rect">
            <a:avLst/>
          </a:prstGeom>
        </p:spPr>
        <p:txBody>
          <a:bodyPr vert="horz" wrap="square" lIns="0" tIns="12700" rIns="0" bIns="0" rtlCol="0">
            <a:spAutoFit/>
          </a:bodyPr>
          <a:lstStyle/>
          <a:p>
            <a:pPr marL="12700">
              <a:lnSpc>
                <a:spcPts val="1550"/>
              </a:lnSpc>
              <a:spcBef>
                <a:spcPts val="100"/>
              </a:spcBef>
            </a:pPr>
            <a:r>
              <a:rPr lang="el-GR" sz="1300" b="1" spc="-25" dirty="0">
                <a:solidFill>
                  <a:srgbClr val="67696B"/>
                </a:solidFill>
                <a:latin typeface="Bahnschrift" panose="020B0502040204020203" pitchFamily="34" charset="0"/>
                <a:cs typeface="Comfortaa"/>
              </a:rPr>
              <a:t>Ρωτήστε τον συνεντευξιαζόμενο.</a:t>
            </a:r>
          </a:p>
          <a:p>
            <a:pPr marL="12700">
              <a:lnSpc>
                <a:spcPts val="1550"/>
              </a:lnSpc>
              <a:spcBef>
                <a:spcPts val="100"/>
              </a:spcBef>
            </a:pPr>
            <a:r>
              <a:rPr lang="el-GR" sz="1300" spc="-25" dirty="0">
                <a:solidFill>
                  <a:srgbClr val="67696B"/>
                </a:solidFill>
                <a:latin typeface="Bahnschrift" panose="020B0502040204020203" pitchFamily="34" charset="0"/>
                <a:cs typeface="Comfortaa"/>
              </a:rPr>
              <a:t>Όταν ζητάτε από κάποιον συνέντευξη, ζητήστε του άδεια και για ηχογράφηση. Μπορείτε να κάνετε ερωτήσεις όπως «Θα ήθελα να ηχογραφήσω την ομιλία μας, ώστε να μπορώ να επικεντρωθώ εξ ολοκλήρου στη συνομιλία μας αντί να κρατάω σημειώσεις. Είναι εντάξει για σένα; ».</a:t>
            </a:r>
            <a:endParaRPr sz="1200" dirty="0">
              <a:latin typeface="Bahnschrift" panose="020B0502040204020203" pitchFamily="34" charset="0"/>
              <a:cs typeface="Comfortaa"/>
            </a:endParaRPr>
          </a:p>
        </p:txBody>
      </p:sp>
      <p:sp>
        <p:nvSpPr>
          <p:cNvPr id="12" name="object 12"/>
          <p:cNvSpPr txBox="1"/>
          <p:nvPr/>
        </p:nvSpPr>
        <p:spPr>
          <a:xfrm>
            <a:off x="7385300" y="3775511"/>
            <a:ext cx="2493010" cy="756920"/>
          </a:xfrm>
          <a:prstGeom prst="rect">
            <a:avLst/>
          </a:prstGeom>
        </p:spPr>
        <p:txBody>
          <a:bodyPr vert="horz" wrap="square" lIns="0" tIns="12700" rIns="0" bIns="0" rtlCol="0">
            <a:spAutoFit/>
          </a:bodyPr>
          <a:lstStyle/>
          <a:p>
            <a:pPr marL="12700" marR="5080">
              <a:lnSpc>
                <a:spcPct val="100000"/>
              </a:lnSpc>
              <a:spcBef>
                <a:spcPts val="100"/>
              </a:spcBef>
            </a:pPr>
            <a:r>
              <a:rPr lang="el-GR" sz="1200" spc="-15" dirty="0">
                <a:solidFill>
                  <a:srgbClr val="67696B"/>
                </a:solidFill>
                <a:latin typeface="Bahnschrift" panose="020B0502040204020203" pitchFamily="34" charset="0"/>
                <a:cs typeface="Comfortaa"/>
              </a:rPr>
              <a:t>Εάν χρειαστεί, μπορείτε να στείλετε τη </a:t>
            </a:r>
            <a:r>
              <a:rPr lang="el-GR" sz="1200" b="1" u="sng" spc="-15" dirty="0">
                <a:solidFill>
                  <a:srgbClr val="0070C0"/>
                </a:solidFill>
                <a:latin typeface="Bahnschrift" panose="020B0502040204020203" pitchFamily="34" charset="0"/>
                <a:cs typeface="Comfortaa"/>
              </a:rPr>
              <a:t>φόρμα συγκατάθεσης Αιτήματος </a:t>
            </a:r>
            <a:r>
              <a:rPr lang="el-GR" sz="1200" spc="-15" dirty="0">
                <a:solidFill>
                  <a:srgbClr val="67696B"/>
                </a:solidFill>
                <a:latin typeface="Bahnschrift" panose="020B0502040204020203" pitchFamily="34" charset="0"/>
                <a:cs typeface="Comfortaa"/>
              </a:rPr>
              <a:t>στον συνεντευξιαζόμενο, ώστε να υπογράψει και να σας το στείλει πίσω ως απόδειξη.</a:t>
            </a:r>
            <a:endParaRPr sz="1200" dirty="0">
              <a:latin typeface="Bahnschrift" panose="020B0502040204020203" pitchFamily="34" charset="0"/>
              <a:cs typeface="Comfortaa"/>
            </a:endParaRPr>
          </a:p>
        </p:txBody>
      </p:sp>
      <p:sp>
        <p:nvSpPr>
          <p:cNvPr id="13" name="object 13"/>
          <p:cNvSpPr txBox="1"/>
          <p:nvPr/>
        </p:nvSpPr>
        <p:spPr>
          <a:xfrm>
            <a:off x="7385300" y="4689912"/>
            <a:ext cx="2555240" cy="1305486"/>
          </a:xfrm>
          <a:prstGeom prst="rect">
            <a:avLst/>
          </a:prstGeom>
        </p:spPr>
        <p:txBody>
          <a:bodyPr vert="horz" wrap="square" lIns="0" tIns="12700" rIns="0" bIns="0" rtlCol="0">
            <a:spAutoFit/>
          </a:bodyPr>
          <a:lstStyle/>
          <a:p>
            <a:pPr marL="12700" marR="5080">
              <a:lnSpc>
                <a:spcPct val="100000"/>
              </a:lnSpc>
              <a:spcBef>
                <a:spcPts val="100"/>
              </a:spcBef>
            </a:pPr>
            <a:r>
              <a:rPr lang="el-GR" sz="1200" spc="-45" dirty="0">
                <a:solidFill>
                  <a:srgbClr val="67696B"/>
                </a:solidFill>
                <a:latin typeface="Bahnschrift" panose="020B0502040204020203" pitchFamily="34" charset="0"/>
                <a:cs typeface="Comfortaa"/>
              </a:rPr>
              <a:t>Προειδοποιήστε στην Πρόσκληση Ημερολογίου (για τις διαδικτυακές συνεντεύξεις μέσω βίντεο): μπορείτε να βάλετε την ειδοποίηση στην ενότητα Περιγραφή ή Σημειώσεις. Για παράδειγμα : "Αυτή η κλήση θα καταγραφεί για σκοπούς τήρησης αρχείων και εκπαιδευτικούς."</a:t>
            </a:r>
            <a:endParaRPr sz="1200" dirty="0">
              <a:latin typeface="Bahnschrift" panose="020B0502040204020203" pitchFamily="34" charset="0"/>
              <a:cs typeface="Comfortaa"/>
            </a:endParaRPr>
          </a:p>
        </p:txBody>
      </p:sp>
      <p:sp>
        <p:nvSpPr>
          <p:cNvPr id="14" name="object 14"/>
          <p:cNvSpPr txBox="1"/>
          <p:nvPr/>
        </p:nvSpPr>
        <p:spPr>
          <a:xfrm>
            <a:off x="463550" y="463550"/>
            <a:ext cx="3028950" cy="803425"/>
          </a:xfrm>
          <a:prstGeom prst="rect">
            <a:avLst/>
          </a:prstGeom>
          <a:solidFill>
            <a:srgbClr val="5A267A"/>
          </a:solidFill>
        </p:spPr>
        <p:txBody>
          <a:bodyPr vert="horz" wrap="square" lIns="0" tIns="3175" rIns="0" bIns="0" rtlCol="0">
            <a:spAutoFit/>
          </a:bodyPr>
          <a:lstStyle/>
          <a:p>
            <a:pPr>
              <a:lnSpc>
                <a:spcPct val="100000"/>
              </a:lnSpc>
              <a:spcBef>
                <a:spcPts val="25"/>
              </a:spcBef>
            </a:pPr>
            <a:endParaRPr sz="2200" dirty="0">
              <a:latin typeface="Bahnschrift" panose="020B0502040204020203" pitchFamily="34" charset="0"/>
              <a:cs typeface="Times New Roman"/>
            </a:endParaRPr>
          </a:p>
          <a:p>
            <a:pPr marL="679450" marR="517525" indent="-102870">
              <a:lnSpc>
                <a:spcPct val="100000"/>
              </a:lnSpc>
              <a:spcBef>
                <a:spcPts val="5"/>
              </a:spcBef>
            </a:pPr>
            <a:r>
              <a:rPr lang="el-GR" sz="1500" spc="-20" dirty="0">
                <a:solidFill>
                  <a:srgbClr val="FFFFFF"/>
                </a:solidFill>
                <a:latin typeface="Bahnschrift" panose="020B0502040204020203" pitchFamily="34" charset="0"/>
                <a:cs typeface="Sui Generis Lt"/>
              </a:rPr>
              <a:t>ΠΩΣ ΝΑ ΚΑΤΑΓΡΑΨΕΤΕ ΜΙΑ ΣΥΝΕΝΤΕΥΞΗ;</a:t>
            </a:r>
            <a:endParaRPr sz="1500" dirty="0">
              <a:latin typeface="Bahnschrift" panose="020B0502040204020203" pitchFamily="34" charset="0"/>
              <a:cs typeface="Sui Generis Lt"/>
            </a:endParaRPr>
          </a:p>
        </p:txBody>
      </p:sp>
      <p:sp>
        <p:nvSpPr>
          <p:cNvPr id="15" name="object 15"/>
          <p:cNvSpPr txBox="1"/>
          <p:nvPr/>
        </p:nvSpPr>
        <p:spPr>
          <a:xfrm>
            <a:off x="3831780" y="463550"/>
            <a:ext cx="3028950" cy="803425"/>
          </a:xfrm>
          <a:prstGeom prst="rect">
            <a:avLst/>
          </a:prstGeom>
          <a:solidFill>
            <a:srgbClr val="F3D541"/>
          </a:solidFill>
        </p:spPr>
        <p:txBody>
          <a:bodyPr vert="horz" wrap="square" lIns="0" tIns="3175" rIns="0" bIns="0" rtlCol="0">
            <a:spAutoFit/>
          </a:bodyPr>
          <a:lstStyle/>
          <a:p>
            <a:pPr>
              <a:lnSpc>
                <a:spcPct val="100000"/>
              </a:lnSpc>
              <a:spcBef>
                <a:spcPts val="25"/>
              </a:spcBef>
            </a:pPr>
            <a:endParaRPr sz="2200" dirty="0">
              <a:latin typeface="Bahnschrift" panose="020B0502040204020203" pitchFamily="34" charset="0"/>
              <a:cs typeface="Times New Roman"/>
            </a:endParaRPr>
          </a:p>
          <a:p>
            <a:pPr marL="1134110" marR="417195" indent="-709295" algn="ctr">
              <a:lnSpc>
                <a:spcPct val="100000"/>
              </a:lnSpc>
              <a:spcBef>
                <a:spcPts val="5"/>
              </a:spcBef>
            </a:pPr>
            <a:r>
              <a:rPr lang="el-GR" sz="1500" dirty="0">
                <a:solidFill>
                  <a:srgbClr val="FFFFFF"/>
                </a:solidFill>
                <a:latin typeface="Bahnschrift" panose="020B0502040204020203" pitchFamily="34" charset="0"/>
                <a:cs typeface="Sui Generis Lt"/>
              </a:rPr>
              <a:t>ΕΡΓΑΛΕΙΑ ΕΓΓΡΑΦΗΣ ΤΗΛΕΦΩΝΟΥ</a:t>
            </a:r>
            <a:endParaRPr sz="1500" dirty="0">
              <a:latin typeface="Bahnschrift" panose="020B0502040204020203" pitchFamily="34" charset="0"/>
              <a:cs typeface="Sui Generis Lt"/>
            </a:endParaRPr>
          </a:p>
        </p:txBody>
      </p:sp>
      <p:sp>
        <p:nvSpPr>
          <p:cNvPr id="16" name="object 16"/>
          <p:cNvSpPr txBox="1"/>
          <p:nvPr/>
        </p:nvSpPr>
        <p:spPr>
          <a:xfrm>
            <a:off x="7199998" y="463550"/>
            <a:ext cx="3028950" cy="493725"/>
          </a:xfrm>
          <a:prstGeom prst="rect">
            <a:avLst/>
          </a:prstGeom>
          <a:solidFill>
            <a:srgbClr val="5A267A"/>
          </a:solidFill>
        </p:spPr>
        <p:txBody>
          <a:bodyPr vert="horz" wrap="square" lIns="0" tIns="1270" rIns="0" bIns="0" rtlCol="0">
            <a:spAutoFit/>
          </a:bodyPr>
          <a:lstStyle/>
          <a:p>
            <a:pPr>
              <a:lnSpc>
                <a:spcPct val="100000"/>
              </a:lnSpc>
              <a:spcBef>
                <a:spcPts val="10"/>
              </a:spcBef>
            </a:pPr>
            <a:r>
              <a:rPr lang="el-GR" sz="1600" dirty="0">
                <a:solidFill>
                  <a:schemeClr val="bg1"/>
                </a:solidFill>
                <a:latin typeface="Bahnschrift" panose="020B0502040204020203" pitchFamily="34" charset="0"/>
                <a:cs typeface="Times New Roman"/>
              </a:rPr>
              <a:t>Πώς να ζητήσετε άδεια για να ηχογραφήσετε μια συνέντευξη;</a:t>
            </a:r>
            <a:endParaRPr sz="1500" dirty="0">
              <a:solidFill>
                <a:schemeClr val="bg1"/>
              </a:solidFill>
              <a:latin typeface="Bahnschrift" panose="020B0502040204020203" pitchFamily="34" charset="0"/>
              <a:cs typeface="Sui Generis Lt"/>
            </a:endParaRPr>
          </a:p>
        </p:txBody>
      </p:sp>
      <p:sp>
        <p:nvSpPr>
          <p:cNvPr id="17" name="object 17"/>
          <p:cNvSpPr/>
          <p:nvPr/>
        </p:nvSpPr>
        <p:spPr>
          <a:xfrm>
            <a:off x="457198" y="199080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95B421"/>
          </a:solidFill>
        </p:spPr>
        <p:txBody>
          <a:bodyPr wrap="square" lIns="0" tIns="0" rIns="0" bIns="0" rtlCol="0"/>
          <a:lstStyle/>
          <a:p>
            <a:endParaRPr>
              <a:latin typeface="Bahnschrift" panose="020B0502040204020203" pitchFamily="34" charset="0"/>
            </a:endParaRPr>
          </a:p>
        </p:txBody>
      </p:sp>
      <p:sp>
        <p:nvSpPr>
          <p:cNvPr id="18" name="object 18"/>
          <p:cNvSpPr/>
          <p:nvPr/>
        </p:nvSpPr>
        <p:spPr>
          <a:xfrm>
            <a:off x="3822774" y="199080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19" name="object 19"/>
          <p:cNvSpPr/>
          <p:nvPr/>
        </p:nvSpPr>
        <p:spPr>
          <a:xfrm>
            <a:off x="457198" y="236250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95B421"/>
          </a:solidFill>
        </p:spPr>
        <p:txBody>
          <a:bodyPr wrap="square" lIns="0" tIns="0" rIns="0" bIns="0" rtlCol="0"/>
          <a:lstStyle/>
          <a:p>
            <a:endParaRPr>
              <a:latin typeface="Bahnschrift" panose="020B0502040204020203" pitchFamily="34" charset="0"/>
            </a:endParaRPr>
          </a:p>
        </p:txBody>
      </p:sp>
      <p:sp>
        <p:nvSpPr>
          <p:cNvPr id="20" name="object 20"/>
          <p:cNvSpPr/>
          <p:nvPr/>
        </p:nvSpPr>
        <p:spPr>
          <a:xfrm>
            <a:off x="3822774" y="254880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21" name="object 21"/>
          <p:cNvSpPr/>
          <p:nvPr/>
        </p:nvSpPr>
        <p:spPr>
          <a:xfrm>
            <a:off x="3822774" y="3092401"/>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22" name="object 22"/>
          <p:cNvSpPr/>
          <p:nvPr/>
        </p:nvSpPr>
        <p:spPr>
          <a:xfrm>
            <a:off x="3822359" y="4652469"/>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23" name="object 23"/>
          <p:cNvSpPr/>
          <p:nvPr/>
        </p:nvSpPr>
        <p:spPr>
          <a:xfrm>
            <a:off x="3822359" y="5194803"/>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24" name="object 24"/>
          <p:cNvSpPr/>
          <p:nvPr/>
        </p:nvSpPr>
        <p:spPr>
          <a:xfrm>
            <a:off x="3822359" y="5929203"/>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25" name="object 25"/>
          <p:cNvSpPr/>
          <p:nvPr/>
        </p:nvSpPr>
        <p:spPr>
          <a:xfrm>
            <a:off x="457198" y="3636003"/>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95B421"/>
          </a:solidFill>
        </p:spPr>
        <p:txBody>
          <a:bodyPr wrap="square" lIns="0" tIns="0" rIns="0" bIns="0" rtlCol="0"/>
          <a:lstStyle/>
          <a:p>
            <a:endParaRPr>
              <a:latin typeface="Bahnschrift" panose="020B0502040204020203" pitchFamily="34" charset="0"/>
            </a:endParaRPr>
          </a:p>
        </p:txBody>
      </p:sp>
      <p:sp>
        <p:nvSpPr>
          <p:cNvPr id="26" name="object 26"/>
          <p:cNvSpPr/>
          <p:nvPr/>
        </p:nvSpPr>
        <p:spPr>
          <a:xfrm>
            <a:off x="7193112" y="1998002"/>
            <a:ext cx="99695" cy="99695"/>
          </a:xfrm>
          <a:custGeom>
            <a:avLst/>
            <a:gdLst/>
            <a:ahLst/>
            <a:cxnLst/>
            <a:rect l="l" t="t" r="r" b="b"/>
            <a:pathLst>
              <a:path w="99695" h="99694">
                <a:moveTo>
                  <a:pt x="43649" y="0"/>
                </a:moveTo>
                <a:lnTo>
                  <a:pt x="0" y="55879"/>
                </a:lnTo>
                <a:lnTo>
                  <a:pt x="55880" y="99529"/>
                </a:lnTo>
                <a:lnTo>
                  <a:pt x="99529" y="43662"/>
                </a:lnTo>
                <a:lnTo>
                  <a:pt x="43649" y="0"/>
                </a:lnTo>
                <a:close/>
              </a:path>
            </a:pathLst>
          </a:custGeom>
          <a:solidFill>
            <a:srgbClr val="95B421"/>
          </a:solidFill>
        </p:spPr>
        <p:txBody>
          <a:bodyPr wrap="square" lIns="0" tIns="0" rIns="0" bIns="0" rtlCol="0"/>
          <a:lstStyle/>
          <a:p>
            <a:endParaRPr>
              <a:latin typeface="Bahnschrift" panose="020B0502040204020203" pitchFamily="34" charset="0"/>
            </a:endParaRPr>
          </a:p>
        </p:txBody>
      </p:sp>
      <p:sp>
        <p:nvSpPr>
          <p:cNvPr id="27" name="object 27"/>
          <p:cNvSpPr/>
          <p:nvPr/>
        </p:nvSpPr>
        <p:spPr>
          <a:xfrm>
            <a:off x="7193112" y="3834003"/>
            <a:ext cx="99695" cy="99695"/>
          </a:xfrm>
          <a:custGeom>
            <a:avLst/>
            <a:gdLst/>
            <a:ahLst/>
            <a:cxnLst/>
            <a:rect l="l" t="t" r="r" b="b"/>
            <a:pathLst>
              <a:path w="99695" h="99695">
                <a:moveTo>
                  <a:pt x="43649" y="0"/>
                </a:moveTo>
                <a:lnTo>
                  <a:pt x="0" y="55879"/>
                </a:lnTo>
                <a:lnTo>
                  <a:pt x="55880" y="99529"/>
                </a:lnTo>
                <a:lnTo>
                  <a:pt x="99529" y="43662"/>
                </a:lnTo>
                <a:lnTo>
                  <a:pt x="43649" y="0"/>
                </a:lnTo>
                <a:close/>
              </a:path>
            </a:pathLst>
          </a:custGeom>
          <a:solidFill>
            <a:srgbClr val="95B421"/>
          </a:solidFill>
        </p:spPr>
        <p:txBody>
          <a:bodyPr wrap="square" lIns="0" tIns="0" rIns="0" bIns="0" rtlCol="0"/>
          <a:lstStyle/>
          <a:p>
            <a:endParaRPr>
              <a:latin typeface="Bahnschrift" panose="020B0502040204020203" pitchFamily="34" charset="0"/>
            </a:endParaRPr>
          </a:p>
        </p:txBody>
      </p:sp>
      <p:sp>
        <p:nvSpPr>
          <p:cNvPr id="28" name="object 28"/>
          <p:cNvSpPr/>
          <p:nvPr/>
        </p:nvSpPr>
        <p:spPr>
          <a:xfrm>
            <a:off x="7193112" y="4737603"/>
            <a:ext cx="99695" cy="99695"/>
          </a:xfrm>
          <a:custGeom>
            <a:avLst/>
            <a:gdLst/>
            <a:ahLst/>
            <a:cxnLst/>
            <a:rect l="l" t="t" r="r" b="b"/>
            <a:pathLst>
              <a:path w="99695" h="99695">
                <a:moveTo>
                  <a:pt x="43649" y="0"/>
                </a:moveTo>
                <a:lnTo>
                  <a:pt x="0" y="55880"/>
                </a:lnTo>
                <a:lnTo>
                  <a:pt x="55880" y="99529"/>
                </a:lnTo>
                <a:lnTo>
                  <a:pt x="99529" y="43662"/>
                </a:lnTo>
                <a:lnTo>
                  <a:pt x="43649" y="0"/>
                </a:lnTo>
                <a:close/>
              </a:path>
            </a:pathLst>
          </a:custGeom>
          <a:solidFill>
            <a:srgbClr val="95B421"/>
          </a:solidFill>
        </p:spPr>
        <p:txBody>
          <a:bodyPr wrap="square" lIns="0" tIns="0" rIns="0" bIns="0" rtlCol="0"/>
          <a:lstStyle/>
          <a:p>
            <a:endParaRPr>
              <a:latin typeface="Bahnschrift" panose="020B0502040204020203"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1648053"/>
            <a:ext cx="9777730" cy="5455285"/>
          </a:xfrm>
          <a:custGeom>
            <a:avLst/>
            <a:gdLst/>
            <a:ahLst/>
            <a:cxnLst/>
            <a:rect l="l" t="t" r="r" b="b"/>
            <a:pathLst>
              <a:path w="9777730" h="5455284">
                <a:moveTo>
                  <a:pt x="0" y="5454751"/>
                </a:moveTo>
                <a:lnTo>
                  <a:pt x="9777603" y="5454751"/>
                </a:lnTo>
                <a:lnTo>
                  <a:pt x="9777603" y="0"/>
                </a:lnTo>
                <a:lnTo>
                  <a:pt x="0" y="0"/>
                </a:lnTo>
                <a:lnTo>
                  <a:pt x="0" y="5454751"/>
                </a:lnTo>
                <a:close/>
              </a:path>
            </a:pathLst>
          </a:custGeom>
          <a:ln w="38100">
            <a:solidFill>
              <a:srgbClr val="8E52A0"/>
            </a:solidFill>
          </a:ln>
        </p:spPr>
        <p:txBody>
          <a:bodyPr wrap="square" lIns="0" tIns="0" rIns="0" bIns="0" rtlCol="0"/>
          <a:lstStyle/>
          <a:p>
            <a:endParaRPr/>
          </a:p>
        </p:txBody>
      </p:sp>
      <p:sp>
        <p:nvSpPr>
          <p:cNvPr id="3" name="object 3"/>
          <p:cNvSpPr/>
          <p:nvPr/>
        </p:nvSpPr>
        <p:spPr>
          <a:xfrm>
            <a:off x="4212005" y="463550"/>
            <a:ext cx="2250440" cy="796925"/>
          </a:xfrm>
          <a:custGeom>
            <a:avLst/>
            <a:gdLst/>
            <a:ahLst/>
            <a:cxnLst/>
            <a:rect l="l" t="t" r="r" b="b"/>
            <a:pathLst>
              <a:path w="2250440" h="796925">
                <a:moveTo>
                  <a:pt x="2249995" y="0"/>
                </a:moveTo>
                <a:lnTo>
                  <a:pt x="0" y="0"/>
                </a:lnTo>
                <a:lnTo>
                  <a:pt x="0" y="796455"/>
                </a:lnTo>
                <a:lnTo>
                  <a:pt x="2249995" y="796455"/>
                </a:lnTo>
                <a:lnTo>
                  <a:pt x="2249995" y="0"/>
                </a:lnTo>
                <a:close/>
              </a:path>
            </a:pathLst>
          </a:custGeom>
          <a:solidFill>
            <a:srgbClr val="F3D541"/>
          </a:solidFill>
        </p:spPr>
        <p:txBody>
          <a:bodyPr wrap="square" lIns="0" tIns="0" rIns="0" bIns="0" rtlCol="0"/>
          <a:lstStyle/>
          <a:p>
            <a:endParaRPr/>
          </a:p>
        </p:txBody>
      </p:sp>
      <p:sp>
        <p:nvSpPr>
          <p:cNvPr id="4" name="object 4"/>
          <p:cNvSpPr txBox="1">
            <a:spLocks noGrp="1"/>
          </p:cNvSpPr>
          <p:nvPr>
            <p:ph type="title"/>
          </p:nvPr>
        </p:nvSpPr>
        <p:spPr>
          <a:xfrm>
            <a:off x="4336274" y="631698"/>
            <a:ext cx="2151228" cy="474489"/>
          </a:xfrm>
          <a:prstGeom prst="rect">
            <a:avLst/>
          </a:prstGeom>
        </p:spPr>
        <p:txBody>
          <a:bodyPr vert="horz" wrap="square" lIns="0" tIns="12700" rIns="0" bIns="0" rtlCol="0">
            <a:spAutoFit/>
          </a:bodyPr>
          <a:lstStyle/>
          <a:p>
            <a:pPr marL="12700">
              <a:lnSpc>
                <a:spcPct val="100000"/>
              </a:lnSpc>
              <a:spcBef>
                <a:spcPts val="100"/>
              </a:spcBef>
            </a:pPr>
            <a:r>
              <a:rPr lang="el-GR" dirty="0">
                <a:latin typeface="Bahnschrift" panose="020B0502040204020203" pitchFamily="34" charset="0"/>
              </a:rPr>
              <a:t>ΣΗΜΕΙΩΣΕΙΣ</a:t>
            </a:r>
            <a:endParaRPr dirty="0">
              <a:latin typeface="Bahnschrift" panose="020B050204020402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457200" y="342004"/>
            <a:ext cx="3922395" cy="1116330"/>
            <a:chOff x="457200" y="342004"/>
            <a:chExt cx="3922395" cy="1116330"/>
          </a:xfrm>
        </p:grpSpPr>
        <p:sp>
          <p:nvSpPr>
            <p:cNvPr id="3" name="object 3"/>
            <p:cNvSpPr/>
            <p:nvPr/>
          </p:nvSpPr>
          <p:spPr>
            <a:xfrm>
              <a:off x="457200" y="457200"/>
              <a:ext cx="3384550" cy="796925"/>
            </a:xfrm>
            <a:custGeom>
              <a:avLst/>
              <a:gdLst/>
              <a:ahLst/>
              <a:cxnLst/>
              <a:rect l="l" t="t" r="r" b="b"/>
              <a:pathLst>
                <a:path w="3384550" h="796925">
                  <a:moveTo>
                    <a:pt x="3384003" y="0"/>
                  </a:moveTo>
                  <a:lnTo>
                    <a:pt x="0" y="0"/>
                  </a:lnTo>
                  <a:lnTo>
                    <a:pt x="0" y="796455"/>
                  </a:lnTo>
                  <a:lnTo>
                    <a:pt x="3384003" y="796455"/>
                  </a:lnTo>
                  <a:lnTo>
                    <a:pt x="3384003" y="0"/>
                  </a:lnTo>
                  <a:close/>
                </a:path>
              </a:pathLst>
            </a:custGeom>
            <a:solidFill>
              <a:srgbClr val="5A267A"/>
            </a:solidFill>
          </p:spPr>
          <p:txBody>
            <a:bodyPr wrap="square" lIns="0" tIns="0" rIns="0" bIns="0" rtlCol="0"/>
            <a:lstStyle/>
            <a:p>
              <a:endParaRPr dirty="0"/>
            </a:p>
          </p:txBody>
        </p:sp>
        <p:sp>
          <p:nvSpPr>
            <p:cNvPr id="4" name="object 4"/>
            <p:cNvSpPr/>
            <p:nvPr/>
          </p:nvSpPr>
          <p:spPr>
            <a:xfrm>
              <a:off x="3308783" y="342004"/>
              <a:ext cx="1070610" cy="1116330"/>
            </a:xfrm>
            <a:custGeom>
              <a:avLst/>
              <a:gdLst/>
              <a:ahLst/>
              <a:cxnLst/>
              <a:rect l="l" t="t" r="r" b="b"/>
              <a:pathLst>
                <a:path w="1070610" h="1116330">
                  <a:moveTo>
                    <a:pt x="921258" y="0"/>
                  </a:moveTo>
                  <a:lnTo>
                    <a:pt x="361861" y="852030"/>
                  </a:lnTo>
                  <a:lnTo>
                    <a:pt x="111874" y="643813"/>
                  </a:lnTo>
                  <a:lnTo>
                    <a:pt x="0" y="804913"/>
                  </a:lnTo>
                  <a:lnTo>
                    <a:pt x="397535" y="1116101"/>
                  </a:lnTo>
                  <a:lnTo>
                    <a:pt x="1070419" y="102971"/>
                  </a:lnTo>
                  <a:lnTo>
                    <a:pt x="921258" y="0"/>
                  </a:lnTo>
                  <a:close/>
                </a:path>
              </a:pathLst>
            </a:custGeom>
            <a:solidFill>
              <a:srgbClr val="F3D541"/>
            </a:solidFill>
          </p:spPr>
          <p:txBody>
            <a:bodyPr wrap="square" lIns="0" tIns="0" rIns="0" bIns="0" rtlCol="0"/>
            <a:lstStyle/>
            <a:p>
              <a:endParaRPr dirty="0"/>
            </a:p>
          </p:txBody>
        </p:sp>
      </p:grpSp>
      <p:sp>
        <p:nvSpPr>
          <p:cNvPr id="5" name="object 5"/>
          <p:cNvSpPr/>
          <p:nvPr/>
        </p:nvSpPr>
        <p:spPr>
          <a:xfrm>
            <a:off x="463550" y="1554352"/>
            <a:ext cx="347345" cy="363855"/>
          </a:xfrm>
          <a:custGeom>
            <a:avLst/>
            <a:gdLst/>
            <a:ahLst/>
            <a:cxnLst/>
            <a:rect l="l" t="t" r="r" b="b"/>
            <a:pathLst>
              <a:path w="347345" h="363855">
                <a:moveTo>
                  <a:pt x="0" y="363283"/>
                </a:moveTo>
                <a:lnTo>
                  <a:pt x="347294" y="363283"/>
                </a:lnTo>
                <a:lnTo>
                  <a:pt x="347294" y="0"/>
                </a:lnTo>
                <a:lnTo>
                  <a:pt x="0" y="0"/>
                </a:lnTo>
                <a:lnTo>
                  <a:pt x="0" y="363283"/>
                </a:lnTo>
                <a:close/>
              </a:path>
            </a:pathLst>
          </a:custGeom>
          <a:ln w="38100">
            <a:solidFill>
              <a:srgbClr val="5A267A"/>
            </a:solidFill>
          </a:ln>
        </p:spPr>
        <p:txBody>
          <a:bodyPr wrap="square" lIns="0" tIns="0" rIns="0" bIns="0" rtlCol="0"/>
          <a:lstStyle/>
          <a:p>
            <a:endParaRPr/>
          </a:p>
        </p:txBody>
      </p:sp>
      <p:sp>
        <p:nvSpPr>
          <p:cNvPr id="6" name="object 6"/>
          <p:cNvSpPr/>
          <p:nvPr/>
        </p:nvSpPr>
        <p:spPr>
          <a:xfrm>
            <a:off x="463550" y="2607119"/>
            <a:ext cx="347345" cy="363855"/>
          </a:xfrm>
          <a:custGeom>
            <a:avLst/>
            <a:gdLst/>
            <a:ahLst/>
            <a:cxnLst/>
            <a:rect l="l" t="t" r="r" b="b"/>
            <a:pathLst>
              <a:path w="347345" h="363855">
                <a:moveTo>
                  <a:pt x="0" y="363283"/>
                </a:moveTo>
                <a:lnTo>
                  <a:pt x="347294" y="363283"/>
                </a:lnTo>
                <a:lnTo>
                  <a:pt x="347294" y="0"/>
                </a:lnTo>
                <a:lnTo>
                  <a:pt x="0" y="0"/>
                </a:lnTo>
                <a:lnTo>
                  <a:pt x="0" y="363283"/>
                </a:lnTo>
                <a:close/>
              </a:path>
            </a:pathLst>
          </a:custGeom>
          <a:ln w="38100">
            <a:solidFill>
              <a:srgbClr val="5A267A"/>
            </a:solidFill>
          </a:ln>
        </p:spPr>
        <p:txBody>
          <a:bodyPr wrap="square" lIns="0" tIns="0" rIns="0" bIns="0" rtlCol="0"/>
          <a:lstStyle/>
          <a:p>
            <a:endParaRPr/>
          </a:p>
        </p:txBody>
      </p:sp>
      <p:sp>
        <p:nvSpPr>
          <p:cNvPr id="7" name="object 7"/>
          <p:cNvSpPr/>
          <p:nvPr/>
        </p:nvSpPr>
        <p:spPr>
          <a:xfrm>
            <a:off x="463550" y="3659885"/>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5A267A"/>
            </a:solidFill>
          </a:ln>
        </p:spPr>
        <p:txBody>
          <a:bodyPr wrap="square" lIns="0" tIns="0" rIns="0" bIns="0" rtlCol="0"/>
          <a:lstStyle/>
          <a:p>
            <a:endParaRPr/>
          </a:p>
        </p:txBody>
      </p:sp>
      <p:sp>
        <p:nvSpPr>
          <p:cNvPr id="8" name="object 8"/>
          <p:cNvSpPr/>
          <p:nvPr/>
        </p:nvSpPr>
        <p:spPr>
          <a:xfrm>
            <a:off x="463550" y="4712652"/>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5A267A"/>
            </a:solidFill>
          </a:ln>
        </p:spPr>
        <p:txBody>
          <a:bodyPr wrap="square" lIns="0" tIns="0" rIns="0" bIns="0" rtlCol="0"/>
          <a:lstStyle/>
          <a:p>
            <a:endParaRPr/>
          </a:p>
        </p:txBody>
      </p:sp>
      <p:sp>
        <p:nvSpPr>
          <p:cNvPr id="9" name="object 9"/>
          <p:cNvSpPr/>
          <p:nvPr/>
        </p:nvSpPr>
        <p:spPr>
          <a:xfrm>
            <a:off x="463550" y="5750369"/>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5A267A"/>
            </a:solidFill>
          </a:ln>
        </p:spPr>
        <p:txBody>
          <a:bodyPr wrap="square" lIns="0" tIns="0" rIns="0" bIns="0" rtlCol="0"/>
          <a:lstStyle/>
          <a:p>
            <a:endParaRPr/>
          </a:p>
        </p:txBody>
      </p:sp>
      <p:sp>
        <p:nvSpPr>
          <p:cNvPr id="10" name="object 10"/>
          <p:cNvSpPr/>
          <p:nvPr/>
        </p:nvSpPr>
        <p:spPr>
          <a:xfrm>
            <a:off x="463550" y="6742201"/>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5A267A"/>
            </a:solidFill>
          </a:ln>
        </p:spPr>
        <p:txBody>
          <a:bodyPr wrap="square" lIns="0" tIns="0" rIns="0" bIns="0" rtlCol="0"/>
          <a:lstStyle/>
          <a:p>
            <a:endParaRPr/>
          </a:p>
        </p:txBody>
      </p:sp>
      <p:sp>
        <p:nvSpPr>
          <p:cNvPr id="11" name="object 11"/>
          <p:cNvSpPr/>
          <p:nvPr/>
        </p:nvSpPr>
        <p:spPr>
          <a:xfrm>
            <a:off x="463550" y="2080742"/>
            <a:ext cx="347345" cy="363855"/>
          </a:xfrm>
          <a:custGeom>
            <a:avLst/>
            <a:gdLst/>
            <a:ahLst/>
            <a:cxnLst/>
            <a:rect l="l" t="t" r="r" b="b"/>
            <a:pathLst>
              <a:path w="347345" h="363855">
                <a:moveTo>
                  <a:pt x="0" y="363283"/>
                </a:moveTo>
                <a:lnTo>
                  <a:pt x="347294" y="363283"/>
                </a:lnTo>
                <a:lnTo>
                  <a:pt x="347294" y="0"/>
                </a:lnTo>
                <a:lnTo>
                  <a:pt x="0" y="0"/>
                </a:lnTo>
                <a:lnTo>
                  <a:pt x="0" y="363283"/>
                </a:lnTo>
                <a:close/>
              </a:path>
            </a:pathLst>
          </a:custGeom>
          <a:ln w="38100">
            <a:solidFill>
              <a:srgbClr val="F3D541"/>
            </a:solidFill>
          </a:ln>
        </p:spPr>
        <p:txBody>
          <a:bodyPr wrap="square" lIns="0" tIns="0" rIns="0" bIns="0" rtlCol="0"/>
          <a:lstStyle/>
          <a:p>
            <a:endParaRPr/>
          </a:p>
        </p:txBody>
      </p:sp>
      <p:sp>
        <p:nvSpPr>
          <p:cNvPr id="12" name="object 12"/>
          <p:cNvSpPr/>
          <p:nvPr/>
        </p:nvSpPr>
        <p:spPr>
          <a:xfrm>
            <a:off x="463550" y="3133509"/>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F3D541"/>
            </a:solidFill>
          </a:ln>
        </p:spPr>
        <p:txBody>
          <a:bodyPr wrap="square" lIns="0" tIns="0" rIns="0" bIns="0" rtlCol="0"/>
          <a:lstStyle/>
          <a:p>
            <a:endParaRPr/>
          </a:p>
        </p:txBody>
      </p:sp>
      <p:sp>
        <p:nvSpPr>
          <p:cNvPr id="13" name="object 13"/>
          <p:cNvSpPr/>
          <p:nvPr/>
        </p:nvSpPr>
        <p:spPr>
          <a:xfrm>
            <a:off x="463550" y="4186263"/>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F3D541"/>
            </a:solidFill>
          </a:ln>
        </p:spPr>
        <p:txBody>
          <a:bodyPr wrap="square" lIns="0" tIns="0" rIns="0" bIns="0" rtlCol="0"/>
          <a:lstStyle/>
          <a:p>
            <a:endParaRPr/>
          </a:p>
        </p:txBody>
      </p:sp>
      <p:sp>
        <p:nvSpPr>
          <p:cNvPr id="14" name="object 14"/>
          <p:cNvSpPr/>
          <p:nvPr/>
        </p:nvSpPr>
        <p:spPr>
          <a:xfrm>
            <a:off x="463550" y="5239029"/>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F3D541"/>
            </a:solidFill>
          </a:ln>
        </p:spPr>
        <p:txBody>
          <a:bodyPr wrap="square" lIns="0" tIns="0" rIns="0" bIns="0" rtlCol="0"/>
          <a:lstStyle/>
          <a:p>
            <a:endParaRPr/>
          </a:p>
        </p:txBody>
      </p:sp>
      <p:sp>
        <p:nvSpPr>
          <p:cNvPr id="15" name="object 15"/>
          <p:cNvSpPr/>
          <p:nvPr/>
        </p:nvSpPr>
        <p:spPr>
          <a:xfrm>
            <a:off x="463550" y="6230861"/>
            <a:ext cx="347345" cy="363855"/>
          </a:xfrm>
          <a:custGeom>
            <a:avLst/>
            <a:gdLst/>
            <a:ahLst/>
            <a:cxnLst/>
            <a:rect l="l" t="t" r="r" b="b"/>
            <a:pathLst>
              <a:path w="347345" h="363854">
                <a:moveTo>
                  <a:pt x="0" y="363283"/>
                </a:moveTo>
                <a:lnTo>
                  <a:pt x="347294" y="363283"/>
                </a:lnTo>
                <a:lnTo>
                  <a:pt x="347294" y="0"/>
                </a:lnTo>
                <a:lnTo>
                  <a:pt x="0" y="0"/>
                </a:lnTo>
                <a:lnTo>
                  <a:pt x="0" y="363283"/>
                </a:lnTo>
                <a:close/>
              </a:path>
            </a:pathLst>
          </a:custGeom>
          <a:ln w="38100">
            <a:solidFill>
              <a:srgbClr val="F3D541"/>
            </a:solidFill>
          </a:ln>
        </p:spPr>
        <p:txBody>
          <a:bodyPr wrap="square" lIns="0" tIns="0" rIns="0" bIns="0" rtlCol="0"/>
          <a:lstStyle/>
          <a:p>
            <a:endParaRPr/>
          </a:p>
        </p:txBody>
      </p:sp>
      <p:sp>
        <p:nvSpPr>
          <p:cNvPr id="16" name="object 16"/>
          <p:cNvSpPr/>
          <p:nvPr/>
        </p:nvSpPr>
        <p:spPr>
          <a:xfrm>
            <a:off x="885600" y="1936692"/>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17" name="object 17"/>
          <p:cNvSpPr/>
          <p:nvPr/>
        </p:nvSpPr>
        <p:spPr>
          <a:xfrm>
            <a:off x="885600" y="2456724"/>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18" name="object 18"/>
          <p:cNvSpPr/>
          <p:nvPr/>
        </p:nvSpPr>
        <p:spPr>
          <a:xfrm>
            <a:off x="885600" y="2976754"/>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19" name="object 19"/>
          <p:cNvSpPr/>
          <p:nvPr/>
        </p:nvSpPr>
        <p:spPr>
          <a:xfrm>
            <a:off x="885600" y="3496786"/>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0" name="object 20"/>
          <p:cNvSpPr/>
          <p:nvPr/>
        </p:nvSpPr>
        <p:spPr>
          <a:xfrm>
            <a:off x="885600" y="4035868"/>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1" name="object 21"/>
          <p:cNvSpPr/>
          <p:nvPr/>
        </p:nvSpPr>
        <p:spPr>
          <a:xfrm>
            <a:off x="885600" y="4562250"/>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2" name="object 22"/>
          <p:cNvSpPr/>
          <p:nvPr/>
        </p:nvSpPr>
        <p:spPr>
          <a:xfrm>
            <a:off x="885600" y="5088632"/>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3" name="object 23"/>
          <p:cNvSpPr/>
          <p:nvPr/>
        </p:nvSpPr>
        <p:spPr>
          <a:xfrm>
            <a:off x="885600" y="5615014"/>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4" name="object 24"/>
          <p:cNvSpPr/>
          <p:nvPr/>
        </p:nvSpPr>
        <p:spPr>
          <a:xfrm>
            <a:off x="885600" y="6126354"/>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5" name="object 25"/>
          <p:cNvSpPr/>
          <p:nvPr/>
        </p:nvSpPr>
        <p:spPr>
          <a:xfrm>
            <a:off x="885600" y="6606846"/>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6" name="object 26"/>
          <p:cNvSpPr/>
          <p:nvPr/>
        </p:nvSpPr>
        <p:spPr>
          <a:xfrm>
            <a:off x="885600" y="7096455"/>
            <a:ext cx="9349740" cy="0"/>
          </a:xfrm>
          <a:custGeom>
            <a:avLst/>
            <a:gdLst/>
            <a:ahLst/>
            <a:cxnLst/>
            <a:rect l="l" t="t" r="r" b="b"/>
            <a:pathLst>
              <a:path w="9349740">
                <a:moveTo>
                  <a:pt x="0" y="0"/>
                </a:moveTo>
                <a:lnTo>
                  <a:pt x="9349193" y="0"/>
                </a:lnTo>
              </a:path>
            </a:pathLst>
          </a:custGeom>
          <a:ln w="12700">
            <a:solidFill>
              <a:srgbClr val="706E6F"/>
            </a:solidFill>
          </a:ln>
        </p:spPr>
        <p:txBody>
          <a:bodyPr wrap="square" lIns="0" tIns="0" rIns="0" bIns="0" rtlCol="0"/>
          <a:lstStyle/>
          <a:p>
            <a:endParaRPr/>
          </a:p>
        </p:txBody>
      </p:sp>
      <p:sp>
        <p:nvSpPr>
          <p:cNvPr id="27" name="object 27"/>
          <p:cNvSpPr txBox="1">
            <a:spLocks noGrp="1"/>
          </p:cNvSpPr>
          <p:nvPr>
            <p:ph type="title"/>
          </p:nvPr>
        </p:nvSpPr>
        <p:spPr>
          <a:xfrm>
            <a:off x="893314" y="605555"/>
            <a:ext cx="2512060" cy="482600"/>
          </a:xfrm>
          <a:prstGeom prst="rect">
            <a:avLst/>
          </a:prstGeom>
        </p:spPr>
        <p:txBody>
          <a:bodyPr vert="horz" wrap="square" lIns="0" tIns="12700" rIns="0" bIns="0" rtlCol="0">
            <a:spAutoFit/>
          </a:bodyPr>
          <a:lstStyle/>
          <a:p>
            <a:pPr marL="12700">
              <a:lnSpc>
                <a:spcPct val="100000"/>
              </a:lnSpc>
              <a:spcBef>
                <a:spcPts val="100"/>
              </a:spcBef>
            </a:pPr>
            <a:r>
              <a:rPr lang="el-GR" dirty="0"/>
              <a:t>ΛΙΣΤΑ ΕΛΕΧΟΥ</a:t>
            </a:r>
            <a:endParaRPr dirty="0"/>
          </a:p>
        </p:txBody>
      </p:sp>
      <p:pic>
        <p:nvPicPr>
          <p:cNvPr id="28" name="object 28"/>
          <p:cNvPicPr/>
          <p:nvPr/>
        </p:nvPicPr>
        <p:blipFill>
          <a:blip r:embed="rId2" cstate="print"/>
          <a:stretch>
            <a:fillRect/>
          </a:stretch>
        </p:blipFill>
        <p:spPr>
          <a:xfrm>
            <a:off x="8488799" y="458398"/>
            <a:ext cx="1800000" cy="411611"/>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TotalTime>
  <Words>526</Words>
  <Application>Microsoft Macintosh PowerPoint</Application>
  <PresentationFormat>Custom</PresentationFormat>
  <Paragraphs>58</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Bahnschrift</vt:lpstr>
      <vt:lpstr>Calibri</vt:lpstr>
      <vt:lpstr>Comfortaa</vt:lpstr>
      <vt:lpstr>Sui Generis Bk</vt:lpstr>
      <vt:lpstr>Sui Generis Lt</vt:lpstr>
      <vt:lpstr>Times New Roman</vt:lpstr>
      <vt:lpstr>Office Theme</vt:lpstr>
      <vt:lpstr>PowerPoint Presentation</vt:lpstr>
      <vt:lpstr>PowerPoint Presentation</vt:lpstr>
      <vt:lpstr>ΣΗΜΕΙΩΣΕΙΣ</vt:lpstr>
      <vt:lpstr>ΛΙΣΤΑ ΕΛΕΧΟΥ</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Marilya Charalambides</cp:lastModifiedBy>
  <cp:revision>6</cp:revision>
  <dcterms:created xsi:type="dcterms:W3CDTF">2021-03-10T14:37:59Z</dcterms:created>
  <dcterms:modified xsi:type="dcterms:W3CDTF">2021-10-05T11:21:59Z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2021-03-03T00:00:00Z</vt:filetime>
  </property>
  <property fmtid="{D5CDD505-2E9C-101B-9397-08002B2CF9AE}" pid="3" name="Creator">
    <vt:lpwstr>Adobe InDesign 16.1 (Windows)</vt:lpwstr>
  </property>
  <property fmtid="{D5CDD505-2E9C-101B-9397-08002B2CF9AE}" pid="4" name="LastSaved">
    <vt:filetime>2021-03-10T00:00:00Z</vt:filetime>
  </property>
</Properties>
</file>