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4"/>
  </p:notesMasterIdLst>
  <p:handoutMasterIdLst>
    <p:handoutMasterId r:id="rId5"/>
  </p:handoutMasterIdLst>
  <p:sldIdLst>
    <p:sldId id="256" r:id="rId2"/>
    <p:sldId id="257" r:id="rId3"/>
  </p:sldIdLst>
  <p:sldSz cx="12192000" cy="6858000"/>
  <p:notesSz cx="6858000" cy="9144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inimized">
    <p:restoredLeft sz="11915"/>
    <p:restoredTop sz="94783"/>
  </p:normalViewPr>
  <p:slideViewPr>
    <p:cSldViewPr snapToGrid="0" snapToObjects="1">
      <p:cViewPr>
        <p:scale>
          <a:sx n="80" d="100"/>
          <a:sy n="80" d="100"/>
        </p:scale>
        <p:origin x="152" y="1080"/>
      </p:cViewPr>
      <p:guideLst/>
    </p:cSldViewPr>
  </p:slideViewPr>
  <p:notesTextViewPr>
    <p:cViewPr>
      <p:scale>
        <a:sx n="1" d="1"/>
        <a:sy n="1" d="1"/>
      </p:scale>
      <p:origin x="0" y="0"/>
    </p:cViewPr>
  </p:notesTextViewPr>
  <p:notesViewPr>
    <p:cSldViewPr snapToGrid="0" snapToObjects="1">
      <p:cViewPr varScale="1">
        <p:scale>
          <a:sx n="87" d="100"/>
          <a:sy n="87" d="100"/>
        </p:scale>
        <p:origin x="3336" y="192"/>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handoutMaster" Target="handoutMasters/handoutMaster1.xml"/><Relationship Id="rId4" Type="http://schemas.openxmlformats.org/officeDocument/2006/relationships/notesMaster" Target="notesMasters/notesMaster1.xml"/><Relationship Id="rId9"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a:extLst>
              <a:ext uri="{FF2B5EF4-FFF2-40B4-BE49-F238E27FC236}">
                <a16:creationId xmlns:a16="http://schemas.microsoft.com/office/drawing/2014/main" id="{B37B0AA1-9FCF-3540-ACB6-DD6A4B6B34A6}"/>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Marcador de fecha 2">
            <a:extLst>
              <a:ext uri="{FF2B5EF4-FFF2-40B4-BE49-F238E27FC236}">
                <a16:creationId xmlns:a16="http://schemas.microsoft.com/office/drawing/2014/main" id="{28996FFE-2261-C94B-9BA0-2F2701185004}"/>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3D6F71E8-D3B5-E647-8E5B-C869FBD171D0}" type="datetimeFigureOut">
              <a:rPr lang="en-GB" smtClean="0"/>
              <a:t>08/10/2021</a:t>
            </a:fld>
            <a:endParaRPr lang="en-GB"/>
          </a:p>
        </p:txBody>
      </p:sp>
      <p:sp>
        <p:nvSpPr>
          <p:cNvPr id="4" name="Marcador de pie de página 3">
            <a:extLst>
              <a:ext uri="{FF2B5EF4-FFF2-40B4-BE49-F238E27FC236}">
                <a16:creationId xmlns:a16="http://schemas.microsoft.com/office/drawing/2014/main" id="{6ED0AA6E-559E-DB4C-8D38-CCF260365C33}"/>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5" name="Marcador de número de diapositiva 4">
            <a:extLst>
              <a:ext uri="{FF2B5EF4-FFF2-40B4-BE49-F238E27FC236}">
                <a16:creationId xmlns:a16="http://schemas.microsoft.com/office/drawing/2014/main" id="{BF47FDC5-FD1B-A946-8179-57EA6800AF4D}"/>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940B2829-EBC6-504A-8340-1B245593466D}" type="slidenum">
              <a:rPr lang="en-GB" smtClean="0"/>
              <a:t>‹#›</a:t>
            </a:fld>
            <a:endParaRPr lang="en-GB"/>
          </a:p>
        </p:txBody>
      </p:sp>
    </p:spTree>
    <p:extLst>
      <p:ext uri="{BB962C8B-B14F-4D97-AF65-F5344CB8AC3E}">
        <p14:creationId xmlns:p14="http://schemas.microsoft.com/office/powerpoint/2010/main" val="27669783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B2CF8EE-0041-B343-95CB-829D95792189}" type="datetimeFigureOut">
              <a:rPr lang="en-GB" smtClean="0"/>
              <a:t>08/10/2021</a:t>
            </a:fld>
            <a:endParaRPr lang="en-GB"/>
          </a:p>
        </p:txBody>
      </p:sp>
      <p:sp>
        <p:nvSpPr>
          <p:cNvPr id="4" name="Marcador de imagen d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1365E76-DBD4-2B4A-B4E3-79E8C208948B}" type="slidenum">
              <a:rPr lang="en-GB" smtClean="0"/>
              <a:t>‹#›</a:t>
            </a:fld>
            <a:endParaRPr lang="en-GB"/>
          </a:p>
        </p:txBody>
      </p:sp>
    </p:spTree>
    <p:extLst>
      <p:ext uri="{BB962C8B-B14F-4D97-AF65-F5344CB8AC3E}">
        <p14:creationId xmlns:p14="http://schemas.microsoft.com/office/powerpoint/2010/main" val="18649820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91365E76-DBD4-2B4A-B4E3-79E8C208948B}" type="slidenum">
              <a:rPr lang="en-GB" smtClean="0"/>
              <a:t>2</a:t>
            </a:fld>
            <a:endParaRPr lang="en-GB"/>
          </a:p>
        </p:txBody>
      </p:sp>
    </p:spTree>
    <p:extLst>
      <p:ext uri="{BB962C8B-B14F-4D97-AF65-F5344CB8AC3E}">
        <p14:creationId xmlns:p14="http://schemas.microsoft.com/office/powerpoint/2010/main" val="37797818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FFF8328-B90E-2B49-9D91-B1C898A62CC8}"/>
              </a:ext>
            </a:extLst>
          </p:cNvPr>
          <p:cNvSpPr>
            <a:spLocks noGrp="1"/>
          </p:cNvSpPr>
          <p:nvPr>
            <p:ph type="ctrTitle"/>
          </p:nvPr>
        </p:nvSpPr>
        <p:spPr>
          <a:xfrm>
            <a:off x="1524000" y="1122363"/>
            <a:ext cx="9144000" cy="2387600"/>
          </a:xfrm>
          <a:prstGeom prst="rect">
            <a:avLst/>
          </a:prstGeom>
        </p:spPr>
        <p:txBody>
          <a:bodyPr anchor="b"/>
          <a:lstStyle>
            <a:lvl1pPr algn="ctr">
              <a:defRPr sz="6000"/>
            </a:lvl1pPr>
          </a:lstStyle>
          <a:p>
            <a:r>
              <a:rPr lang="es-ES"/>
              <a:t>Haga clic para modificar el estilo de título del patrón</a:t>
            </a:r>
            <a:endParaRPr lang="en-GB"/>
          </a:p>
        </p:txBody>
      </p:sp>
      <p:sp>
        <p:nvSpPr>
          <p:cNvPr id="3" name="Subtítulo 2">
            <a:extLst>
              <a:ext uri="{FF2B5EF4-FFF2-40B4-BE49-F238E27FC236}">
                <a16:creationId xmlns:a16="http://schemas.microsoft.com/office/drawing/2014/main" id="{165EEFE9-8239-F24B-8758-662E3EF7E775}"/>
              </a:ext>
            </a:extLst>
          </p:cNvPr>
          <p:cNvSpPr>
            <a:spLocks noGrp="1"/>
          </p:cNvSpPr>
          <p:nvPr>
            <p:ph type="subTitle" idx="1"/>
          </p:nvPr>
        </p:nvSpPr>
        <p:spPr>
          <a:xfrm>
            <a:off x="1524000" y="3602038"/>
            <a:ext cx="9144000" cy="1655762"/>
          </a:xfrm>
          <a:prstGeom prst="rect">
            <a:avLst/>
          </a:prstGeo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endParaRPr lang="en-GB"/>
          </a:p>
        </p:txBody>
      </p:sp>
      <p:sp>
        <p:nvSpPr>
          <p:cNvPr id="4" name="Marcador de fecha 3">
            <a:extLst>
              <a:ext uri="{FF2B5EF4-FFF2-40B4-BE49-F238E27FC236}">
                <a16:creationId xmlns:a16="http://schemas.microsoft.com/office/drawing/2014/main" id="{4E0A7CB2-6984-784F-BEB8-586F918ECFBC}"/>
              </a:ext>
            </a:extLst>
          </p:cNvPr>
          <p:cNvSpPr>
            <a:spLocks noGrp="1"/>
          </p:cNvSpPr>
          <p:nvPr>
            <p:ph type="dt" sz="half" idx="10"/>
          </p:nvPr>
        </p:nvSpPr>
        <p:spPr>
          <a:xfrm>
            <a:off x="838200" y="6356350"/>
            <a:ext cx="2743200" cy="365125"/>
          </a:xfrm>
          <a:prstGeom prst="rect">
            <a:avLst/>
          </a:prstGeom>
        </p:spPr>
        <p:txBody>
          <a:bodyPr/>
          <a:lstStyle/>
          <a:p>
            <a:fld id="{3F131352-1177-AB4E-BE3E-B8BCA848A92E}" type="datetimeFigureOut">
              <a:rPr lang="en-GB" smtClean="0"/>
              <a:t>08/10/2021</a:t>
            </a:fld>
            <a:endParaRPr lang="en-GB"/>
          </a:p>
        </p:txBody>
      </p:sp>
      <p:sp>
        <p:nvSpPr>
          <p:cNvPr id="5" name="Marcador de pie de página 4">
            <a:extLst>
              <a:ext uri="{FF2B5EF4-FFF2-40B4-BE49-F238E27FC236}">
                <a16:creationId xmlns:a16="http://schemas.microsoft.com/office/drawing/2014/main" id="{78EBB6EA-967D-FE4A-BF6A-DD150758ADA1}"/>
              </a:ext>
            </a:extLst>
          </p:cNvPr>
          <p:cNvSpPr>
            <a:spLocks noGrp="1"/>
          </p:cNvSpPr>
          <p:nvPr>
            <p:ph type="ftr" sz="quarter" idx="11"/>
          </p:nvPr>
        </p:nvSpPr>
        <p:spPr>
          <a:xfrm>
            <a:off x="4038600" y="6356350"/>
            <a:ext cx="4114800" cy="365125"/>
          </a:xfrm>
          <a:prstGeom prst="rect">
            <a:avLst/>
          </a:prstGeom>
        </p:spPr>
        <p:txBody>
          <a:bodyPr/>
          <a:lstStyle/>
          <a:p>
            <a:endParaRPr lang="en-GB"/>
          </a:p>
        </p:txBody>
      </p:sp>
      <p:sp>
        <p:nvSpPr>
          <p:cNvPr id="6" name="Marcador de número de diapositiva 5">
            <a:extLst>
              <a:ext uri="{FF2B5EF4-FFF2-40B4-BE49-F238E27FC236}">
                <a16:creationId xmlns:a16="http://schemas.microsoft.com/office/drawing/2014/main" id="{7C4AAFAE-AC24-9442-9109-05629609904D}"/>
              </a:ext>
            </a:extLst>
          </p:cNvPr>
          <p:cNvSpPr>
            <a:spLocks noGrp="1"/>
          </p:cNvSpPr>
          <p:nvPr>
            <p:ph type="sldNum" sz="quarter" idx="12"/>
          </p:nvPr>
        </p:nvSpPr>
        <p:spPr>
          <a:xfrm>
            <a:off x="8610600" y="6356350"/>
            <a:ext cx="2743200" cy="365125"/>
          </a:xfrm>
          <a:prstGeom prst="rect">
            <a:avLst/>
          </a:prstGeom>
        </p:spPr>
        <p:txBody>
          <a:bodyPr/>
          <a:lstStyle/>
          <a:p>
            <a:fld id="{EF136062-99C4-CE45-BCEF-E629512FD0D1}" type="slidenum">
              <a:rPr lang="en-GB" smtClean="0"/>
              <a:t>‹#›</a:t>
            </a:fld>
            <a:endParaRPr lang="en-GB"/>
          </a:p>
        </p:txBody>
      </p:sp>
    </p:spTree>
    <p:extLst>
      <p:ext uri="{BB962C8B-B14F-4D97-AF65-F5344CB8AC3E}">
        <p14:creationId xmlns:p14="http://schemas.microsoft.com/office/powerpoint/2010/main" val="132670157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 Id="rId4" Type="http://schemas.openxmlformats.org/officeDocument/2006/relationships/image" Target="../media/image2.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9" name="Imagen 8">
            <a:extLst>
              <a:ext uri="{FF2B5EF4-FFF2-40B4-BE49-F238E27FC236}">
                <a16:creationId xmlns:a16="http://schemas.microsoft.com/office/drawing/2014/main" id="{FDC2C7AF-E913-5C44-A981-93EB061E4CDE}"/>
              </a:ext>
            </a:extLst>
          </p:cNvPr>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0" y="0"/>
            <a:ext cx="12192000" cy="529727"/>
          </a:xfrm>
          <a:prstGeom prst="rect">
            <a:avLst/>
          </a:prstGeom>
          <a:solidFill>
            <a:schemeClr val="bg1"/>
          </a:solidFill>
        </p:spPr>
      </p:pic>
      <p:pic>
        <p:nvPicPr>
          <p:cNvPr id="12" name="Imagen 11">
            <a:extLst>
              <a:ext uri="{FF2B5EF4-FFF2-40B4-BE49-F238E27FC236}">
                <a16:creationId xmlns:a16="http://schemas.microsoft.com/office/drawing/2014/main" id="{377B7A1B-EAB2-EE42-91BE-276BC2CAB49B}"/>
              </a:ext>
            </a:extLst>
          </p:cNvPr>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11162245" y="5790753"/>
            <a:ext cx="939165" cy="946150"/>
          </a:xfrm>
          <a:prstGeom prst="rect">
            <a:avLst/>
          </a:prstGeom>
          <a:noFill/>
        </p:spPr>
      </p:pic>
    </p:spTree>
    <p:extLst>
      <p:ext uri="{BB962C8B-B14F-4D97-AF65-F5344CB8AC3E}">
        <p14:creationId xmlns:p14="http://schemas.microsoft.com/office/powerpoint/2010/main" val="1190115342"/>
      </p:ext>
    </p:extLst>
  </p:cSld>
  <p:clrMap bg1="lt1" tx1="dk1" bg2="lt2" tx2="dk2" accent1="accent1" accent2="accent2" accent3="accent3" accent4="accent4" accent5="accent5" accent6="accent6" hlink="hlink" folHlink="folHlink"/>
  <p:sldLayoutIdLst>
    <p:sldLayoutId id="2147483649"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gamestorming.com/" TargetMode="External"/><Relationship Id="rId2" Type="http://schemas.openxmlformats.org/officeDocument/2006/relationships/hyperlink" Target="https://en.wikipedia.org/wiki/Gamestorming" TargetMode="Externa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https://youtu.be/3mrtu4MmthE"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3.png"/><Relationship Id="rId4" Type="http://schemas.openxmlformats.org/officeDocument/2006/relationships/hyperlink" Target="https://youtu.be/jwcyy4Bv3XI"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CuadroTexto 11">
            <a:extLst>
              <a:ext uri="{FF2B5EF4-FFF2-40B4-BE49-F238E27FC236}">
                <a16:creationId xmlns:a16="http://schemas.microsoft.com/office/drawing/2014/main" id="{C1B5FD9D-83D9-8640-91FF-DC09975B7F2C}"/>
              </a:ext>
            </a:extLst>
          </p:cNvPr>
          <p:cNvSpPr txBox="1"/>
          <p:nvPr/>
        </p:nvSpPr>
        <p:spPr>
          <a:xfrm>
            <a:off x="76200" y="70339"/>
            <a:ext cx="5175739" cy="369332"/>
          </a:xfrm>
          <a:prstGeom prst="rect">
            <a:avLst/>
          </a:prstGeom>
          <a:noFill/>
        </p:spPr>
        <p:txBody>
          <a:bodyPr wrap="square" rtlCol="0">
            <a:spAutoFit/>
          </a:bodyPr>
          <a:lstStyle/>
          <a:p>
            <a:r>
              <a:rPr lang="en-GB" b="1" dirty="0" err="1">
                <a:solidFill>
                  <a:schemeClr val="bg1"/>
                </a:solidFill>
              </a:rPr>
              <a:t>Gamestorming</a:t>
            </a:r>
            <a:endParaRPr lang="en-GB" b="1" dirty="0">
              <a:solidFill>
                <a:schemeClr val="bg1"/>
              </a:solidFill>
            </a:endParaRPr>
          </a:p>
        </p:txBody>
      </p:sp>
      <p:sp>
        <p:nvSpPr>
          <p:cNvPr id="6" name="CuadroTexto 5">
            <a:extLst>
              <a:ext uri="{FF2B5EF4-FFF2-40B4-BE49-F238E27FC236}">
                <a16:creationId xmlns:a16="http://schemas.microsoft.com/office/drawing/2014/main" id="{284037F1-746F-8B44-BEF7-B7A6B5843DE7}"/>
              </a:ext>
            </a:extLst>
          </p:cNvPr>
          <p:cNvSpPr txBox="1"/>
          <p:nvPr/>
        </p:nvSpPr>
        <p:spPr>
          <a:xfrm>
            <a:off x="3799840" y="88446"/>
            <a:ext cx="8392161" cy="369332"/>
          </a:xfrm>
          <a:prstGeom prst="rect">
            <a:avLst/>
          </a:prstGeom>
          <a:noFill/>
        </p:spPr>
        <p:txBody>
          <a:bodyPr wrap="square" rtlCol="0">
            <a:spAutoFit/>
          </a:bodyPr>
          <a:lstStyle/>
          <a:p>
            <a:pPr algn="r"/>
            <a:r>
              <a:rPr lang="el-GR" b="1" dirty="0">
                <a:solidFill>
                  <a:schemeClr val="bg1"/>
                </a:solidFill>
              </a:rPr>
              <a:t>ΔΕΞΙΟΤΗΤΕΣ ΚΑΤΑΣΚΕΥΑΣΤΩΝ: ΣΥΝΔΗΜΙΟΥΡΓΙΑ, ΣΥΝ ΣΧΕΔΙΑΣΜΟΣ, ΣΥΝΕΡΓΑΣΙΑ</a:t>
            </a:r>
            <a:endParaRPr lang="en-GB" b="1" dirty="0">
              <a:solidFill>
                <a:schemeClr val="bg1"/>
              </a:solidFill>
            </a:endParaRPr>
          </a:p>
        </p:txBody>
      </p:sp>
      <p:sp>
        <p:nvSpPr>
          <p:cNvPr id="3" name="Rectángulo 2">
            <a:extLst>
              <a:ext uri="{FF2B5EF4-FFF2-40B4-BE49-F238E27FC236}">
                <a16:creationId xmlns:a16="http://schemas.microsoft.com/office/drawing/2014/main" id="{AAB39A80-3C64-5941-A241-B62B28770E9C}"/>
              </a:ext>
            </a:extLst>
          </p:cNvPr>
          <p:cNvSpPr/>
          <p:nvPr/>
        </p:nvSpPr>
        <p:spPr>
          <a:xfrm>
            <a:off x="123092" y="765408"/>
            <a:ext cx="11969262" cy="5632311"/>
          </a:xfrm>
          <a:prstGeom prst="rect">
            <a:avLst/>
          </a:prstGeom>
        </p:spPr>
        <p:txBody>
          <a:bodyPr wrap="square">
            <a:spAutoFit/>
          </a:bodyPr>
          <a:lstStyle/>
          <a:p>
            <a:r>
              <a:rPr lang="el-GR" dirty="0"/>
              <a:t>Το</a:t>
            </a:r>
            <a:r>
              <a:rPr lang="el-GR" b="1" dirty="0"/>
              <a:t> </a:t>
            </a:r>
            <a:r>
              <a:rPr lang="en-US" b="1" dirty="0" err="1"/>
              <a:t>Gamestorming</a:t>
            </a:r>
            <a:r>
              <a:rPr lang="en-US" b="1" dirty="0"/>
              <a:t> </a:t>
            </a:r>
            <a:r>
              <a:rPr lang="el-GR" dirty="0"/>
              <a:t>είναι ένα σύνολο πρακτικών για τη διευκόλυνση της καινοτομίας στον επιχειρηματικό κόσμο. Ένας διαμεσολαβητής οδηγεί μια ομάδα προς κάποιο στόχο μέσω ενός παιχνιδιού. Μια δομημένη δραστηριότητα που δίνει χώρο στην ελεύθερη σκέψη.</a:t>
            </a:r>
          </a:p>
          <a:p>
            <a:endParaRPr lang="el-GR" dirty="0"/>
          </a:p>
          <a:p>
            <a:r>
              <a:rPr lang="el-GR" dirty="0"/>
              <a:t>Η ίδια η λέξη </a:t>
            </a:r>
            <a:r>
              <a:rPr lang="en-US" dirty="0" err="1"/>
              <a:t>gamestorming</a:t>
            </a:r>
            <a:r>
              <a:rPr lang="en-US" dirty="0"/>
              <a:t>, </a:t>
            </a:r>
            <a:r>
              <a:rPr lang="el-GR" dirty="0"/>
              <a:t>ως νεολογισμός, είναι μια προτεινόμενη χρήση παιχνιδιών για καταιγισμό ιδεών.</a:t>
            </a:r>
          </a:p>
          <a:p>
            <a:endParaRPr lang="en-US" dirty="0"/>
          </a:p>
          <a:p>
            <a:r>
              <a:rPr lang="el-GR" dirty="0"/>
              <a:t>Ένα παιχνίδι μπορεί να θεωρηθεί ως εναλλακτική λύση των τυπικών επαγγελματικών συναντήσεων. Τα περισσότερα παιχνίδια περιλαμβάνουν 3 έως 20 άτομα και διαρκούν από 15 λεπτά έως μιάμιση ώρα. Ένα παιχνίδι αναστέλλει μερικά από τα συνήθη πρωτόκολλα ζωής και τα αντικαθιστά με ένα νέο σύνολο κανόνων αλληλεπίδρασης. Τα παιχνίδια μπορεί να απαιτούν μερικά στηρίγματα όπως αυτοκόλλητες σημειώσεις, χαρτί αφίσας, δείκτες, τυχαίες εικόνες από περιοδικά ή αντικείμενα που προκαλούν σκέψη. Οι δεξιότητες παιχνιδιού περιλαμβάνουν την υποβολή ερωτήσεων (</a:t>
            </a:r>
            <a:r>
              <a:rPr lang="el-GR" dirty="0">
                <a:solidFill>
                  <a:srgbClr val="FF0000"/>
                </a:solidFill>
              </a:rPr>
              <a:t>άνοιγμα</a:t>
            </a:r>
            <a:r>
              <a:rPr lang="el-GR" dirty="0"/>
              <a:t>, πλοήγηση, εξέταση, πειραματισμό, </a:t>
            </a:r>
            <a:r>
              <a:rPr lang="el-GR" dirty="0">
                <a:solidFill>
                  <a:srgbClr val="FF0000"/>
                </a:solidFill>
              </a:rPr>
              <a:t>κλείσιμο</a:t>
            </a:r>
            <a:r>
              <a:rPr lang="el-GR" dirty="0"/>
              <a:t>), δομή μεγάλων διαγραμμάτων, σχεδίαση ιδεών, συγχώνευση λέξεων και εικόνων σε </a:t>
            </a:r>
            <a:r>
              <a:rPr lang="el-GR" dirty="0">
                <a:solidFill>
                  <a:srgbClr val="FF0000"/>
                </a:solidFill>
              </a:rPr>
              <a:t>οπτική γλώσσα</a:t>
            </a:r>
            <a:r>
              <a:rPr lang="el-GR" dirty="0"/>
              <a:t> και το πιο σημαντικό, αυτοσχεδιασμό για την επιλογή και καθοδήγηση ενός κατάλληλου παιχνιδιού ή την εφεύρεση ενός νέου.</a:t>
            </a:r>
          </a:p>
          <a:p>
            <a:endParaRPr lang="el-GR" dirty="0"/>
          </a:p>
          <a:p>
            <a:r>
              <a:rPr lang="el-GR" dirty="0"/>
              <a:t>Το βιβλίο </a:t>
            </a:r>
            <a:r>
              <a:rPr lang="en-US" dirty="0" err="1"/>
              <a:t>Gamestorming</a:t>
            </a:r>
            <a:r>
              <a:rPr lang="en-US" dirty="0"/>
              <a:t> </a:t>
            </a:r>
            <a:r>
              <a:rPr lang="el-GR" dirty="0"/>
              <a:t>χρησιμοποιείται σε μαθήματα </a:t>
            </a:r>
            <a:r>
              <a:rPr lang="el-GR" dirty="0" err="1"/>
              <a:t>διαδραστικού</a:t>
            </a:r>
            <a:r>
              <a:rPr lang="el-GR" dirty="0"/>
              <a:t> σχεδιασμού, εμπειρίας χρήστη και μάρκετινγκ στα κοινωνικά μέσα δικτύωσης και αναφέρεται στην καινοτομία, την ανάπτυξη προϊόντων, την οπτική λήψη σημειώσεων και την αυτοπραγμάτωση.</a:t>
            </a:r>
            <a:endParaRPr lang="en-US" dirty="0"/>
          </a:p>
          <a:p>
            <a:br>
              <a:rPr lang="en-US" dirty="0"/>
            </a:br>
            <a:endParaRPr lang="es-ES" dirty="0"/>
          </a:p>
        </p:txBody>
      </p:sp>
      <p:sp>
        <p:nvSpPr>
          <p:cNvPr id="5" name="Rectángulo 4">
            <a:extLst>
              <a:ext uri="{FF2B5EF4-FFF2-40B4-BE49-F238E27FC236}">
                <a16:creationId xmlns:a16="http://schemas.microsoft.com/office/drawing/2014/main" id="{8BDDF7EC-BC6F-E242-BC69-C572876F190E}"/>
              </a:ext>
            </a:extLst>
          </p:cNvPr>
          <p:cNvSpPr/>
          <p:nvPr/>
        </p:nvSpPr>
        <p:spPr>
          <a:xfrm>
            <a:off x="123092" y="5807649"/>
            <a:ext cx="8100646" cy="1477328"/>
          </a:xfrm>
          <a:prstGeom prst="rect">
            <a:avLst/>
          </a:prstGeom>
        </p:spPr>
        <p:txBody>
          <a:bodyPr wrap="square">
            <a:spAutoFit/>
          </a:bodyPr>
          <a:lstStyle/>
          <a:p>
            <a:r>
              <a:rPr lang="el-GR" dirty="0">
                <a:latin typeface="Arial" panose="020B0604020202020204" pitchFamily="34" charset="0"/>
                <a:cs typeface="Arial" panose="020B0604020202020204" pitchFamily="34" charset="0"/>
              </a:rPr>
              <a:t>Για περαιτέρω ανάγνωση:</a:t>
            </a:r>
            <a:endParaRPr lang="en-GB" dirty="0">
              <a:latin typeface="Arial" panose="020B0604020202020204" pitchFamily="34" charset="0"/>
              <a:cs typeface="Arial" panose="020B0604020202020204" pitchFamily="34" charset="0"/>
            </a:endParaRPr>
          </a:p>
          <a:p>
            <a:r>
              <a:rPr lang="en-GB" dirty="0">
                <a:hlinkClick r:id="rId2"/>
              </a:rPr>
              <a:t>https://en.wikipedia.org/wiki/Gamestorming</a:t>
            </a:r>
            <a:endParaRPr lang="en-GB" dirty="0"/>
          </a:p>
          <a:p>
            <a:r>
              <a:rPr lang="en-GB" dirty="0">
                <a:hlinkClick r:id="rId3"/>
              </a:rPr>
              <a:t>https://gamestorming.com/</a:t>
            </a:r>
            <a:endParaRPr lang="en-GB" dirty="0"/>
          </a:p>
          <a:p>
            <a:endParaRPr lang="en-GB" dirty="0"/>
          </a:p>
          <a:p>
            <a:endParaRPr lang="en-GB" dirty="0"/>
          </a:p>
        </p:txBody>
      </p:sp>
    </p:spTree>
    <p:extLst>
      <p:ext uri="{BB962C8B-B14F-4D97-AF65-F5344CB8AC3E}">
        <p14:creationId xmlns:p14="http://schemas.microsoft.com/office/powerpoint/2010/main" val="156242047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CuadroTexto 11">
            <a:extLst>
              <a:ext uri="{FF2B5EF4-FFF2-40B4-BE49-F238E27FC236}">
                <a16:creationId xmlns:a16="http://schemas.microsoft.com/office/drawing/2014/main" id="{C1B5FD9D-83D9-8640-91FF-DC09975B7F2C}"/>
              </a:ext>
            </a:extLst>
          </p:cNvPr>
          <p:cNvSpPr txBox="1"/>
          <p:nvPr/>
        </p:nvSpPr>
        <p:spPr>
          <a:xfrm>
            <a:off x="76200" y="70339"/>
            <a:ext cx="5175739" cy="369332"/>
          </a:xfrm>
          <a:prstGeom prst="rect">
            <a:avLst/>
          </a:prstGeom>
          <a:noFill/>
        </p:spPr>
        <p:txBody>
          <a:bodyPr wrap="square" rtlCol="0">
            <a:spAutoFit/>
          </a:bodyPr>
          <a:lstStyle/>
          <a:p>
            <a:r>
              <a:rPr lang="en-GB" b="1" dirty="0" err="1">
                <a:solidFill>
                  <a:schemeClr val="bg1"/>
                </a:solidFill>
              </a:rPr>
              <a:t>Gamestorming</a:t>
            </a:r>
            <a:endParaRPr lang="en-GB" b="1" dirty="0">
              <a:solidFill>
                <a:schemeClr val="bg1"/>
              </a:solidFill>
            </a:endParaRPr>
          </a:p>
        </p:txBody>
      </p:sp>
      <p:sp>
        <p:nvSpPr>
          <p:cNvPr id="6" name="CuadroTexto 5">
            <a:extLst>
              <a:ext uri="{FF2B5EF4-FFF2-40B4-BE49-F238E27FC236}">
                <a16:creationId xmlns:a16="http://schemas.microsoft.com/office/drawing/2014/main" id="{284037F1-746F-8B44-BEF7-B7A6B5843DE7}"/>
              </a:ext>
            </a:extLst>
          </p:cNvPr>
          <p:cNvSpPr txBox="1"/>
          <p:nvPr/>
        </p:nvSpPr>
        <p:spPr>
          <a:xfrm>
            <a:off x="3914274" y="88446"/>
            <a:ext cx="8277727" cy="369332"/>
          </a:xfrm>
          <a:prstGeom prst="rect">
            <a:avLst/>
          </a:prstGeom>
          <a:noFill/>
        </p:spPr>
        <p:txBody>
          <a:bodyPr wrap="square" rtlCol="0">
            <a:spAutoFit/>
          </a:bodyPr>
          <a:lstStyle/>
          <a:p>
            <a:pPr algn="r"/>
            <a:r>
              <a:rPr lang="el-GR" b="1" dirty="0">
                <a:solidFill>
                  <a:schemeClr val="bg1"/>
                </a:solidFill>
              </a:rPr>
              <a:t>ΔΕΞΙΟΤΗΤΕΣ ΚΑΤΑΣΚΕΥΑΣΤΩΝ: ΣΥΝΔΗΜΙΟΥΡΓΙΑ, ΣΥΝ ΣΧΕΔΙΑΣΜΟΣ, ΣΥΝΕΡΓΑΣΙΑ</a:t>
            </a:r>
            <a:endParaRPr lang="en-GB" b="1" dirty="0">
              <a:solidFill>
                <a:schemeClr val="bg1"/>
              </a:solidFill>
            </a:endParaRPr>
          </a:p>
        </p:txBody>
      </p:sp>
      <p:sp>
        <p:nvSpPr>
          <p:cNvPr id="3" name="Rectángulo 2">
            <a:extLst>
              <a:ext uri="{FF2B5EF4-FFF2-40B4-BE49-F238E27FC236}">
                <a16:creationId xmlns:a16="http://schemas.microsoft.com/office/drawing/2014/main" id="{AAB39A80-3C64-5941-A241-B62B28770E9C}"/>
              </a:ext>
            </a:extLst>
          </p:cNvPr>
          <p:cNvSpPr/>
          <p:nvPr/>
        </p:nvSpPr>
        <p:spPr>
          <a:xfrm>
            <a:off x="123092" y="765408"/>
            <a:ext cx="11969262" cy="646331"/>
          </a:xfrm>
          <a:prstGeom prst="rect">
            <a:avLst/>
          </a:prstGeom>
        </p:spPr>
        <p:txBody>
          <a:bodyPr wrap="square">
            <a:spAutoFit/>
          </a:bodyPr>
          <a:lstStyle/>
          <a:p>
            <a:r>
              <a:rPr lang="el-GR" b="1" dirty="0"/>
              <a:t>Σχετικά με:</a:t>
            </a:r>
            <a:endParaRPr lang="en-IE" b="1" dirty="0"/>
          </a:p>
          <a:p>
            <a:endParaRPr lang="en-IE" dirty="0"/>
          </a:p>
        </p:txBody>
      </p:sp>
      <p:sp>
        <p:nvSpPr>
          <p:cNvPr id="5" name="Rectángulo 4">
            <a:extLst>
              <a:ext uri="{FF2B5EF4-FFF2-40B4-BE49-F238E27FC236}">
                <a16:creationId xmlns:a16="http://schemas.microsoft.com/office/drawing/2014/main" id="{8BDDF7EC-BC6F-E242-BC69-C572876F190E}"/>
              </a:ext>
            </a:extLst>
          </p:cNvPr>
          <p:cNvSpPr/>
          <p:nvPr/>
        </p:nvSpPr>
        <p:spPr>
          <a:xfrm>
            <a:off x="235244" y="4817070"/>
            <a:ext cx="8100646" cy="1477328"/>
          </a:xfrm>
          <a:prstGeom prst="rect">
            <a:avLst/>
          </a:prstGeom>
        </p:spPr>
        <p:txBody>
          <a:bodyPr wrap="square">
            <a:spAutoFit/>
          </a:bodyPr>
          <a:lstStyle/>
          <a:p>
            <a:r>
              <a:rPr lang="el-GR" dirty="0">
                <a:latin typeface="Arial" panose="020B0604020202020204" pitchFamily="34" charset="0"/>
                <a:cs typeface="Arial" panose="020B0604020202020204" pitchFamily="34" charset="0"/>
              </a:rPr>
              <a:t>Για περαιτέρω ανάγνωση:</a:t>
            </a:r>
            <a:endParaRPr lang="en-GB" dirty="0">
              <a:latin typeface="Arial" panose="020B0604020202020204" pitchFamily="34" charset="0"/>
              <a:cs typeface="Arial" panose="020B0604020202020204" pitchFamily="34" charset="0"/>
            </a:endParaRPr>
          </a:p>
          <a:p>
            <a:r>
              <a:rPr lang="en-GB" dirty="0">
                <a:hlinkClick r:id="rId3"/>
              </a:rPr>
              <a:t>https://youtu.be/3mrtu4MmthE</a:t>
            </a:r>
            <a:endParaRPr lang="en-GB" dirty="0"/>
          </a:p>
          <a:p>
            <a:r>
              <a:rPr lang="en-GB" dirty="0">
                <a:hlinkClick r:id="rId4"/>
              </a:rPr>
              <a:t>https://youtu.be/jwcyy4Bv3XI</a:t>
            </a:r>
            <a:endParaRPr lang="en-GB" dirty="0"/>
          </a:p>
          <a:p>
            <a:endParaRPr lang="en-GB" dirty="0"/>
          </a:p>
          <a:p>
            <a:endParaRPr lang="en-GB" dirty="0"/>
          </a:p>
        </p:txBody>
      </p:sp>
      <p:pic>
        <p:nvPicPr>
          <p:cNvPr id="7" name="Picture 6">
            <a:extLst>
              <a:ext uri="{FF2B5EF4-FFF2-40B4-BE49-F238E27FC236}">
                <a16:creationId xmlns:a16="http://schemas.microsoft.com/office/drawing/2014/main" id="{F01A7028-67BB-0C4D-81FB-0BBE08AD4743}"/>
              </a:ext>
            </a:extLst>
          </p:cNvPr>
          <p:cNvPicPr>
            <a:picLocks noChangeAspect="1"/>
          </p:cNvPicPr>
          <p:nvPr/>
        </p:nvPicPr>
        <p:blipFill>
          <a:blip r:embed="rId5"/>
          <a:stretch>
            <a:fillRect/>
          </a:stretch>
        </p:blipFill>
        <p:spPr>
          <a:xfrm>
            <a:off x="4561840" y="1539989"/>
            <a:ext cx="6301740" cy="3778022"/>
          </a:xfrm>
          <a:prstGeom prst="rect">
            <a:avLst/>
          </a:prstGeom>
        </p:spPr>
      </p:pic>
    </p:spTree>
    <p:extLst>
      <p:ext uri="{BB962C8B-B14F-4D97-AF65-F5344CB8AC3E}">
        <p14:creationId xmlns:p14="http://schemas.microsoft.com/office/powerpoint/2010/main" val="691122428"/>
      </p:ext>
    </p:extLst>
  </p:cSld>
  <p:clrMapOvr>
    <a:masterClrMapping/>
  </p:clrMapOvr>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84</TotalTime>
  <Words>279</Words>
  <Application>Microsoft Macintosh PowerPoint</Application>
  <PresentationFormat>Widescreen</PresentationFormat>
  <Paragraphs>20</Paragraphs>
  <Slides>2</Slides>
  <Notes>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vt:i4>
      </vt:variant>
    </vt:vector>
  </HeadingPairs>
  <TitlesOfParts>
    <vt:vector size="6" baseType="lpstr">
      <vt:lpstr>Arial</vt:lpstr>
      <vt:lpstr>Calibri</vt:lpstr>
      <vt:lpstr>Calibri Light</vt:lpstr>
      <vt:lpstr>Tema de Office</vt:lpstr>
      <vt:lpstr>PowerPoint Presentation</vt:lpstr>
      <vt:lpstr>PowerPoint Presentation</vt:lpstr>
    </vt:vector>
  </TitlesOfParts>
  <Company/>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MVL</dc:creator>
  <cp:lastModifiedBy>Marilya Charalambides</cp:lastModifiedBy>
  <cp:revision>13</cp:revision>
  <cp:lastPrinted>2021-05-10T16:20:55Z</cp:lastPrinted>
  <dcterms:created xsi:type="dcterms:W3CDTF">2021-03-02T12:10:09Z</dcterms:created>
  <dcterms:modified xsi:type="dcterms:W3CDTF">2021-10-08T08:20:09Z</dcterms:modified>
</cp:coreProperties>
</file>